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tags/tag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comment3.xml" ContentType="application/vnd.openxmlformats-officedocument.presentationml.comments+xml"/>
  <Override PartName="/ppt/tags/tag10.xml" ContentType="application/vnd.openxmlformats-officedocument.presentationml.tags+xml"/>
  <Override PartName="/ppt/notesSlides/notesSlide10.xml" ContentType="application/vnd.openxmlformats-officedocument.presentationml.notesSlide+xml"/>
  <Override PartName="/ppt/comments/comment4.xml" ContentType="application/vnd.openxmlformats-officedocument.presentationml.comment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5.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51"/>
  </p:notesMasterIdLst>
  <p:sldIdLst>
    <p:sldId id="256"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2" r:id="rId16"/>
    <p:sldId id="2139117342" r:id="rId17"/>
    <p:sldId id="2139117332" r:id="rId18"/>
    <p:sldId id="2139122383" r:id="rId19"/>
    <p:sldId id="2139122364" r:id="rId20"/>
    <p:sldId id="2139122365" r:id="rId21"/>
    <p:sldId id="2139122367" r:id="rId22"/>
    <p:sldId id="2139122384" r:id="rId23"/>
    <p:sldId id="277" r:id="rId24"/>
    <p:sldId id="2139122368" r:id="rId25"/>
    <p:sldId id="2139122369" r:id="rId26"/>
    <p:sldId id="2139117339" r:id="rId27"/>
    <p:sldId id="2139122385" r:id="rId28"/>
    <p:sldId id="2139122344" r:id="rId29"/>
    <p:sldId id="2139117329" r:id="rId30"/>
    <p:sldId id="2139122347" r:id="rId31"/>
    <p:sldId id="2139122387" r:id="rId32"/>
    <p:sldId id="2139122346" r:id="rId33"/>
    <p:sldId id="2139122386" r:id="rId34"/>
    <p:sldId id="2139122370" r:id="rId35"/>
    <p:sldId id="2139118603" r:id="rId36"/>
    <p:sldId id="2139122388" r:id="rId37"/>
    <p:sldId id="2139117340" r:id="rId38"/>
    <p:sldId id="2139122349" r:id="rId39"/>
    <p:sldId id="2139122389" r:id="rId40"/>
    <p:sldId id="2139122371" r:id="rId41"/>
    <p:sldId id="2139122378" r:id="rId42"/>
    <p:sldId id="2139122390" r:id="rId43"/>
    <p:sldId id="2139122379" r:id="rId44"/>
    <p:sldId id="2139122372" r:id="rId45"/>
    <p:sldId id="2139122343" r:id="rId46"/>
    <p:sldId id="2139122342" r:id="rId47"/>
    <p:sldId id="2139122373" r:id="rId48"/>
    <p:sldId id="2139122374" r:id="rId49"/>
    <p:sldId id="213912238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Mims, Adie" initials="MA" lastIdx="4" clrIdx="1">
    <p:extLst>
      <p:ext uri="{19B8F6BF-5375-455C-9EA6-DF929625EA0E}">
        <p15:presenceInfo xmlns:p15="http://schemas.microsoft.com/office/powerpoint/2012/main" userId="S::adie.mims@teradata.com::f6c8b6a6-140b-438c-95a1-cf13fc56a3fe"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 id="5" name="Qureshi, Fawad A" initials="QFA" lastIdx="5" clrIdx="4">
    <p:extLst>
      <p:ext uri="{19B8F6BF-5375-455C-9EA6-DF929625EA0E}">
        <p15:presenceInfo xmlns:p15="http://schemas.microsoft.com/office/powerpoint/2012/main" userId="S::fawad.qureshi@teradata.com::e7c215b9-19bf-4213-99f8-88ce08a31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5F7"/>
    <a:srgbClr val="FBFBFB"/>
    <a:srgbClr val="181717"/>
    <a:srgbClr val="394851"/>
    <a:srgbClr val="898C92"/>
    <a:srgbClr val="F3753F"/>
    <a:srgbClr val="F37440"/>
    <a:srgbClr val="00B2B2"/>
    <a:srgbClr val="16A3CC"/>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35"/>
  </p:normalViewPr>
  <p:slideViewPr>
    <p:cSldViewPr snapToGrid="0">
      <p:cViewPr>
        <p:scale>
          <a:sx n="130" d="100"/>
          <a:sy n="130" d="100"/>
        </p:scale>
        <p:origin x="-1416" y="-24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rts/_rels/chart1.xml.rels><?xml version="1.0" encoding="UTF-8" standalone="yes"?>
<Relationships xmlns="http://schemas.openxmlformats.org/package/2006/relationships"><Relationship Id="rId3" Type="http://schemas.openxmlformats.org/officeDocument/2006/relationships/oleObject" Target="file:///C:\FAQ\Projects\Configuration\US\Mercado%20Libre\Resultados\ML_Consumption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FAQ\Projects\Configuration\US\Mercado%20Libre\Resultados\ML_Consumption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FAQ\Projects\Configuration\US\Mercado%20Libre\Resultados\ML_Quota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spc="0" baseline="0">
                <a:solidFill>
                  <a:srgbClr val="6B767D">
                    <a:lumMod val="65000"/>
                    <a:lumOff val="35000"/>
                  </a:srgbClr>
                </a:solidFill>
                <a:latin typeface="+mn-lt"/>
                <a:ea typeface="+mn-ea"/>
                <a:cs typeface="+mn-cs"/>
              </a:defRPr>
            </a:pPr>
            <a:r>
              <a:rPr lang="en-US" sz="1000" b="1" i="0" kern="1200" spc="300" baseline="0">
                <a:solidFill>
                  <a:srgbClr val="6B767D"/>
                </a:solidFill>
                <a:effectLst/>
                <a:latin typeface="Arial" panose="020B0604020202020204" pitchFamily="34" charset="0"/>
              </a:rPr>
              <a:t>DATA TRAFFIC</a:t>
            </a:r>
            <a:endParaRPr lang="en-PH" sz="100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spc="0" baseline="0">
              <a:solidFill>
                <a:srgbClr val="6B767D">
                  <a:lumMod val="65000"/>
                  <a:lumOff val="35000"/>
                </a:srgbClr>
              </a:solidFill>
              <a:latin typeface="+mn-lt"/>
              <a:ea typeface="+mn-ea"/>
              <a:cs typeface="+mn-cs"/>
            </a:defRPr>
          </a:pPr>
          <a:endParaRPr lang="en-US"/>
        </a:p>
      </c:txPr>
    </c:title>
    <c:autoTitleDeleted val="0"/>
    <c:plotArea>
      <c:layout>
        <c:manualLayout>
          <c:layoutTarget val="inner"/>
          <c:xMode val="edge"/>
          <c:yMode val="edge"/>
          <c:x val="0.12301821835197495"/>
          <c:y val="0.10856269113149847"/>
          <c:w val="0.82787941215918937"/>
          <c:h val="0.70510847841267543"/>
        </c:manualLayout>
      </c:layout>
      <c:lineChart>
        <c:grouping val="standard"/>
        <c:varyColors val="0"/>
        <c:ser>
          <c:idx val="0"/>
          <c:order val="0"/>
          <c:tx>
            <c:strRef>
              <c:f>'1'!$B$1</c:f>
              <c:strCache>
                <c:ptCount val="1"/>
                <c:pt idx="0">
                  <c:v>Inbound</c:v>
                </c:pt>
              </c:strCache>
            </c:strRef>
          </c:tx>
          <c:spPr>
            <a:ln w="28575" cap="rnd">
              <a:solidFill>
                <a:schemeClr val="accent3"/>
              </a:solidFill>
              <a:round/>
            </a:ln>
            <a:effectLst/>
          </c:spPr>
          <c:marker>
            <c:symbol val="none"/>
          </c:marker>
          <c:cat>
            <c:numRef>
              <c:f>'1'!$A$2:$A$90</c:f>
              <c:numCache>
                <c:formatCode>yyyy\-mm\-dd</c:formatCode>
                <c:ptCount val="89"/>
                <c:pt idx="0">
                  <c:v>43987</c:v>
                </c:pt>
                <c:pt idx="1">
                  <c:v>43988</c:v>
                </c:pt>
                <c:pt idx="2">
                  <c:v>43989</c:v>
                </c:pt>
                <c:pt idx="3">
                  <c:v>43990</c:v>
                </c:pt>
                <c:pt idx="4">
                  <c:v>43991</c:v>
                </c:pt>
                <c:pt idx="5">
                  <c:v>43992</c:v>
                </c:pt>
                <c:pt idx="6">
                  <c:v>43993</c:v>
                </c:pt>
                <c:pt idx="7">
                  <c:v>43994</c:v>
                </c:pt>
                <c:pt idx="8">
                  <c:v>43995</c:v>
                </c:pt>
                <c:pt idx="9">
                  <c:v>43996</c:v>
                </c:pt>
                <c:pt idx="10">
                  <c:v>43997</c:v>
                </c:pt>
                <c:pt idx="11">
                  <c:v>43998</c:v>
                </c:pt>
                <c:pt idx="12">
                  <c:v>43999</c:v>
                </c:pt>
                <c:pt idx="13">
                  <c:v>44000</c:v>
                </c:pt>
                <c:pt idx="14">
                  <c:v>44001</c:v>
                </c:pt>
                <c:pt idx="15">
                  <c:v>44002</c:v>
                </c:pt>
                <c:pt idx="16">
                  <c:v>44003</c:v>
                </c:pt>
                <c:pt idx="17">
                  <c:v>44004</c:v>
                </c:pt>
                <c:pt idx="18">
                  <c:v>44005</c:v>
                </c:pt>
                <c:pt idx="19">
                  <c:v>44006</c:v>
                </c:pt>
                <c:pt idx="20">
                  <c:v>44007</c:v>
                </c:pt>
                <c:pt idx="21">
                  <c:v>44008</c:v>
                </c:pt>
                <c:pt idx="22">
                  <c:v>44009</c:v>
                </c:pt>
                <c:pt idx="23">
                  <c:v>44010</c:v>
                </c:pt>
                <c:pt idx="24">
                  <c:v>44011</c:v>
                </c:pt>
                <c:pt idx="25">
                  <c:v>44012</c:v>
                </c:pt>
                <c:pt idx="26">
                  <c:v>44013</c:v>
                </c:pt>
                <c:pt idx="27">
                  <c:v>44014</c:v>
                </c:pt>
                <c:pt idx="28">
                  <c:v>44015</c:v>
                </c:pt>
                <c:pt idx="29">
                  <c:v>44016</c:v>
                </c:pt>
                <c:pt idx="30">
                  <c:v>44017</c:v>
                </c:pt>
                <c:pt idx="31">
                  <c:v>44018</c:v>
                </c:pt>
                <c:pt idx="32">
                  <c:v>44019</c:v>
                </c:pt>
                <c:pt idx="33">
                  <c:v>44020</c:v>
                </c:pt>
                <c:pt idx="34">
                  <c:v>44021</c:v>
                </c:pt>
                <c:pt idx="35">
                  <c:v>44022</c:v>
                </c:pt>
                <c:pt idx="36">
                  <c:v>44023</c:v>
                </c:pt>
                <c:pt idx="37">
                  <c:v>44024</c:v>
                </c:pt>
                <c:pt idx="38">
                  <c:v>44025</c:v>
                </c:pt>
                <c:pt idx="39">
                  <c:v>44026</c:v>
                </c:pt>
                <c:pt idx="40">
                  <c:v>44027</c:v>
                </c:pt>
                <c:pt idx="41">
                  <c:v>44028</c:v>
                </c:pt>
                <c:pt idx="42">
                  <c:v>44029</c:v>
                </c:pt>
                <c:pt idx="43">
                  <c:v>44030</c:v>
                </c:pt>
                <c:pt idx="44">
                  <c:v>44031</c:v>
                </c:pt>
                <c:pt idx="45">
                  <c:v>44032</c:v>
                </c:pt>
                <c:pt idx="46">
                  <c:v>44033</c:v>
                </c:pt>
                <c:pt idx="47">
                  <c:v>44034</c:v>
                </c:pt>
                <c:pt idx="48">
                  <c:v>44035</c:v>
                </c:pt>
                <c:pt idx="49">
                  <c:v>44036</c:v>
                </c:pt>
                <c:pt idx="50">
                  <c:v>44037</c:v>
                </c:pt>
                <c:pt idx="51">
                  <c:v>44038</c:v>
                </c:pt>
                <c:pt idx="52">
                  <c:v>44039</c:v>
                </c:pt>
                <c:pt idx="53">
                  <c:v>44040</c:v>
                </c:pt>
                <c:pt idx="54">
                  <c:v>44041</c:v>
                </c:pt>
                <c:pt idx="55">
                  <c:v>44042</c:v>
                </c:pt>
                <c:pt idx="56">
                  <c:v>44043</c:v>
                </c:pt>
                <c:pt idx="57">
                  <c:v>44044</c:v>
                </c:pt>
                <c:pt idx="58">
                  <c:v>44045</c:v>
                </c:pt>
                <c:pt idx="59">
                  <c:v>44046</c:v>
                </c:pt>
                <c:pt idx="60">
                  <c:v>44047</c:v>
                </c:pt>
                <c:pt idx="61">
                  <c:v>44048</c:v>
                </c:pt>
                <c:pt idx="62">
                  <c:v>44049</c:v>
                </c:pt>
                <c:pt idx="63">
                  <c:v>44050</c:v>
                </c:pt>
                <c:pt idx="64">
                  <c:v>44051</c:v>
                </c:pt>
                <c:pt idx="65">
                  <c:v>44052</c:v>
                </c:pt>
                <c:pt idx="66">
                  <c:v>44053</c:v>
                </c:pt>
                <c:pt idx="67">
                  <c:v>44054</c:v>
                </c:pt>
                <c:pt idx="68">
                  <c:v>44055</c:v>
                </c:pt>
                <c:pt idx="69">
                  <c:v>44056</c:v>
                </c:pt>
                <c:pt idx="70">
                  <c:v>44057</c:v>
                </c:pt>
                <c:pt idx="71">
                  <c:v>44058</c:v>
                </c:pt>
                <c:pt idx="72">
                  <c:v>44059</c:v>
                </c:pt>
                <c:pt idx="73">
                  <c:v>44060</c:v>
                </c:pt>
                <c:pt idx="74">
                  <c:v>44061</c:v>
                </c:pt>
                <c:pt idx="75">
                  <c:v>44062</c:v>
                </c:pt>
                <c:pt idx="76">
                  <c:v>44063</c:v>
                </c:pt>
                <c:pt idx="77">
                  <c:v>44064</c:v>
                </c:pt>
                <c:pt idx="78">
                  <c:v>44065</c:v>
                </c:pt>
                <c:pt idx="79">
                  <c:v>44066</c:v>
                </c:pt>
                <c:pt idx="80">
                  <c:v>44067</c:v>
                </c:pt>
                <c:pt idx="81">
                  <c:v>44068</c:v>
                </c:pt>
                <c:pt idx="82">
                  <c:v>44069</c:v>
                </c:pt>
                <c:pt idx="83">
                  <c:v>44070</c:v>
                </c:pt>
                <c:pt idx="84">
                  <c:v>44071</c:v>
                </c:pt>
                <c:pt idx="85">
                  <c:v>44072</c:v>
                </c:pt>
                <c:pt idx="86">
                  <c:v>44073</c:v>
                </c:pt>
                <c:pt idx="87">
                  <c:v>44074</c:v>
                </c:pt>
                <c:pt idx="88">
                  <c:v>44075</c:v>
                </c:pt>
              </c:numCache>
            </c:numRef>
          </c:cat>
          <c:val>
            <c:numRef>
              <c:f>'1'!$B$2:$B$90</c:f>
              <c:numCache>
                <c:formatCode>#0.00;[Red]"-"#0.00</c:formatCode>
                <c:ptCount val="89"/>
                <c:pt idx="0">
                  <c:v>1132154216</c:v>
                </c:pt>
                <c:pt idx="1">
                  <c:v>1005579584</c:v>
                </c:pt>
                <c:pt idx="2">
                  <c:v>746196662</c:v>
                </c:pt>
                <c:pt idx="3">
                  <c:v>1126143827</c:v>
                </c:pt>
                <c:pt idx="4">
                  <c:v>1165174202</c:v>
                </c:pt>
                <c:pt idx="5">
                  <c:v>1183845134</c:v>
                </c:pt>
                <c:pt idx="6">
                  <c:v>1142833847</c:v>
                </c:pt>
                <c:pt idx="7">
                  <c:v>1144741777</c:v>
                </c:pt>
                <c:pt idx="8">
                  <c:v>1054874461</c:v>
                </c:pt>
                <c:pt idx="9">
                  <c:v>796223433</c:v>
                </c:pt>
                <c:pt idx="10">
                  <c:v>889610972</c:v>
                </c:pt>
                <c:pt idx="11">
                  <c:v>1043491002</c:v>
                </c:pt>
                <c:pt idx="12">
                  <c:v>1195257030</c:v>
                </c:pt>
                <c:pt idx="13">
                  <c:v>1204219372</c:v>
                </c:pt>
                <c:pt idx="14">
                  <c:v>877561891</c:v>
                </c:pt>
                <c:pt idx="15">
                  <c:v>1085578037</c:v>
                </c:pt>
                <c:pt idx="16">
                  <c:v>734455816</c:v>
                </c:pt>
                <c:pt idx="17">
                  <c:v>1056063140</c:v>
                </c:pt>
                <c:pt idx="18">
                  <c:v>1783770510</c:v>
                </c:pt>
                <c:pt idx="19">
                  <c:v>1507027057</c:v>
                </c:pt>
                <c:pt idx="20">
                  <c:v>1294953834</c:v>
                </c:pt>
                <c:pt idx="21">
                  <c:v>1559061773</c:v>
                </c:pt>
                <c:pt idx="22">
                  <c:v>955817039</c:v>
                </c:pt>
                <c:pt idx="23">
                  <c:v>749336146</c:v>
                </c:pt>
                <c:pt idx="24">
                  <c:v>996672844</c:v>
                </c:pt>
                <c:pt idx="25">
                  <c:v>1223403122</c:v>
                </c:pt>
                <c:pt idx="26">
                  <c:v>1392385018</c:v>
                </c:pt>
                <c:pt idx="27">
                  <c:v>1169938468</c:v>
                </c:pt>
                <c:pt idx="28">
                  <c:v>1274159016</c:v>
                </c:pt>
                <c:pt idx="29">
                  <c:v>1239419026</c:v>
                </c:pt>
                <c:pt idx="30">
                  <c:v>919530518</c:v>
                </c:pt>
                <c:pt idx="31">
                  <c:v>1138729430</c:v>
                </c:pt>
                <c:pt idx="32">
                  <c:v>1420558340</c:v>
                </c:pt>
                <c:pt idx="33">
                  <c:v>1213174035</c:v>
                </c:pt>
                <c:pt idx="34">
                  <c:v>1302796171</c:v>
                </c:pt>
                <c:pt idx="35">
                  <c:v>1398462209</c:v>
                </c:pt>
                <c:pt idx="36">
                  <c:v>1174572153</c:v>
                </c:pt>
                <c:pt idx="37">
                  <c:v>1321414411</c:v>
                </c:pt>
                <c:pt idx="38">
                  <c:v>1296758106</c:v>
                </c:pt>
                <c:pt idx="39">
                  <c:v>1187327122</c:v>
                </c:pt>
                <c:pt idx="40">
                  <c:v>1235779815</c:v>
                </c:pt>
                <c:pt idx="41">
                  <c:v>1331140571</c:v>
                </c:pt>
                <c:pt idx="42">
                  <c:v>1251498735</c:v>
                </c:pt>
                <c:pt idx="43">
                  <c:v>1076142777</c:v>
                </c:pt>
                <c:pt idx="44">
                  <c:v>941725795</c:v>
                </c:pt>
                <c:pt idx="45">
                  <c:v>1050768845</c:v>
                </c:pt>
                <c:pt idx="46">
                  <c:v>1291195625</c:v>
                </c:pt>
                <c:pt idx="47">
                  <c:v>1557514181</c:v>
                </c:pt>
                <c:pt idx="48">
                  <c:v>1517517955</c:v>
                </c:pt>
                <c:pt idx="49">
                  <c:v>1590846475</c:v>
                </c:pt>
                <c:pt idx="50">
                  <c:v>1388899198</c:v>
                </c:pt>
                <c:pt idx="51">
                  <c:v>1069089205</c:v>
                </c:pt>
                <c:pt idx="52">
                  <c:v>1114914874</c:v>
                </c:pt>
                <c:pt idx="53">
                  <c:v>1418315045</c:v>
                </c:pt>
                <c:pt idx="54">
                  <c:v>1357590288</c:v>
                </c:pt>
                <c:pt idx="55">
                  <c:v>1400504830</c:v>
                </c:pt>
                <c:pt idx="56">
                  <c:v>1242617209</c:v>
                </c:pt>
                <c:pt idx="57">
                  <c:v>1184530116</c:v>
                </c:pt>
                <c:pt idx="58">
                  <c:v>939783161</c:v>
                </c:pt>
                <c:pt idx="59">
                  <c:v>1143968690</c:v>
                </c:pt>
                <c:pt idx="60">
                  <c:v>1287144535</c:v>
                </c:pt>
                <c:pt idx="61">
                  <c:v>1310776056</c:v>
                </c:pt>
                <c:pt idx="62">
                  <c:v>1282655901</c:v>
                </c:pt>
                <c:pt idx="63">
                  <c:v>1237772006</c:v>
                </c:pt>
                <c:pt idx="64">
                  <c:v>1077906689</c:v>
                </c:pt>
                <c:pt idx="65">
                  <c:v>943549924</c:v>
                </c:pt>
                <c:pt idx="66">
                  <c:v>1132512171</c:v>
                </c:pt>
                <c:pt idx="67">
                  <c:v>1248217063</c:v>
                </c:pt>
                <c:pt idx="68">
                  <c:v>1343365657</c:v>
                </c:pt>
                <c:pt idx="69">
                  <c:v>2250021191</c:v>
                </c:pt>
                <c:pt idx="70">
                  <c:v>1350676135</c:v>
                </c:pt>
                <c:pt idx="71">
                  <c:v>1149946980</c:v>
                </c:pt>
                <c:pt idx="72">
                  <c:v>966156743</c:v>
                </c:pt>
                <c:pt idx="73">
                  <c:v>1145525313</c:v>
                </c:pt>
                <c:pt idx="74">
                  <c:v>1253527225</c:v>
                </c:pt>
                <c:pt idx="75">
                  <c:v>1341877159</c:v>
                </c:pt>
                <c:pt idx="76">
                  <c:v>1238594589</c:v>
                </c:pt>
                <c:pt idx="77">
                  <c:v>1281821155</c:v>
                </c:pt>
                <c:pt idx="78">
                  <c:v>1106275392</c:v>
                </c:pt>
                <c:pt idx="79">
                  <c:v>913822806</c:v>
                </c:pt>
                <c:pt idx="80">
                  <c:v>1182842951</c:v>
                </c:pt>
                <c:pt idx="81">
                  <c:v>1341426098</c:v>
                </c:pt>
                <c:pt idx="82">
                  <c:v>1352952051</c:v>
                </c:pt>
                <c:pt idx="83">
                  <c:v>1287919431</c:v>
                </c:pt>
                <c:pt idx="84">
                  <c:v>1378532895</c:v>
                </c:pt>
                <c:pt idx="85">
                  <c:v>1185051883</c:v>
                </c:pt>
                <c:pt idx="86">
                  <c:v>920784899</c:v>
                </c:pt>
                <c:pt idx="87">
                  <c:v>1378373277</c:v>
                </c:pt>
                <c:pt idx="88">
                  <c:v>1558410651</c:v>
                </c:pt>
              </c:numCache>
            </c:numRef>
          </c:val>
          <c:smooth val="0"/>
          <c:extLst>
            <c:ext xmlns:c16="http://schemas.microsoft.com/office/drawing/2014/chart" uri="{C3380CC4-5D6E-409C-BE32-E72D297353CC}">
              <c16:uniqueId val="{00000000-51CA-4261-B8E1-460D7CB2B222}"/>
            </c:ext>
          </c:extLst>
        </c:ser>
        <c:ser>
          <c:idx val="1"/>
          <c:order val="1"/>
          <c:tx>
            <c:strRef>
              <c:f>'1'!$C$1</c:f>
              <c:strCache>
                <c:ptCount val="1"/>
                <c:pt idx="0">
                  <c:v>Outbound</c:v>
                </c:pt>
              </c:strCache>
            </c:strRef>
          </c:tx>
          <c:spPr>
            <a:ln w="28575" cap="rnd">
              <a:solidFill>
                <a:schemeClr val="accent2"/>
              </a:solidFill>
              <a:round/>
            </a:ln>
            <a:effectLst/>
          </c:spPr>
          <c:marker>
            <c:symbol val="none"/>
          </c:marker>
          <c:cat>
            <c:numRef>
              <c:f>'1'!$A$2:$A$90</c:f>
              <c:numCache>
                <c:formatCode>yyyy\-mm\-dd</c:formatCode>
                <c:ptCount val="89"/>
                <c:pt idx="0">
                  <c:v>43987</c:v>
                </c:pt>
                <c:pt idx="1">
                  <c:v>43988</c:v>
                </c:pt>
                <c:pt idx="2">
                  <c:v>43989</c:v>
                </c:pt>
                <c:pt idx="3">
                  <c:v>43990</c:v>
                </c:pt>
                <c:pt idx="4">
                  <c:v>43991</c:v>
                </c:pt>
                <c:pt idx="5">
                  <c:v>43992</c:v>
                </c:pt>
                <c:pt idx="6">
                  <c:v>43993</c:v>
                </c:pt>
                <c:pt idx="7">
                  <c:v>43994</c:v>
                </c:pt>
                <c:pt idx="8">
                  <c:v>43995</c:v>
                </c:pt>
                <c:pt idx="9">
                  <c:v>43996</c:v>
                </c:pt>
                <c:pt idx="10">
                  <c:v>43997</c:v>
                </c:pt>
                <c:pt idx="11">
                  <c:v>43998</c:v>
                </c:pt>
                <c:pt idx="12">
                  <c:v>43999</c:v>
                </c:pt>
                <c:pt idx="13">
                  <c:v>44000</c:v>
                </c:pt>
                <c:pt idx="14">
                  <c:v>44001</c:v>
                </c:pt>
                <c:pt idx="15">
                  <c:v>44002</c:v>
                </c:pt>
                <c:pt idx="16">
                  <c:v>44003</c:v>
                </c:pt>
                <c:pt idx="17">
                  <c:v>44004</c:v>
                </c:pt>
                <c:pt idx="18">
                  <c:v>44005</c:v>
                </c:pt>
                <c:pt idx="19">
                  <c:v>44006</c:v>
                </c:pt>
                <c:pt idx="20">
                  <c:v>44007</c:v>
                </c:pt>
                <c:pt idx="21">
                  <c:v>44008</c:v>
                </c:pt>
                <c:pt idx="22">
                  <c:v>44009</c:v>
                </c:pt>
                <c:pt idx="23">
                  <c:v>44010</c:v>
                </c:pt>
                <c:pt idx="24">
                  <c:v>44011</c:v>
                </c:pt>
                <c:pt idx="25">
                  <c:v>44012</c:v>
                </c:pt>
                <c:pt idx="26">
                  <c:v>44013</c:v>
                </c:pt>
                <c:pt idx="27">
                  <c:v>44014</c:v>
                </c:pt>
                <c:pt idx="28">
                  <c:v>44015</c:v>
                </c:pt>
                <c:pt idx="29">
                  <c:v>44016</c:v>
                </c:pt>
                <c:pt idx="30">
                  <c:v>44017</c:v>
                </c:pt>
                <c:pt idx="31">
                  <c:v>44018</c:v>
                </c:pt>
                <c:pt idx="32">
                  <c:v>44019</c:v>
                </c:pt>
                <c:pt idx="33">
                  <c:v>44020</c:v>
                </c:pt>
                <c:pt idx="34">
                  <c:v>44021</c:v>
                </c:pt>
                <c:pt idx="35">
                  <c:v>44022</c:v>
                </c:pt>
                <c:pt idx="36">
                  <c:v>44023</c:v>
                </c:pt>
                <c:pt idx="37">
                  <c:v>44024</c:v>
                </c:pt>
                <c:pt idx="38">
                  <c:v>44025</c:v>
                </c:pt>
                <c:pt idx="39">
                  <c:v>44026</c:v>
                </c:pt>
                <c:pt idx="40">
                  <c:v>44027</c:v>
                </c:pt>
                <c:pt idx="41">
                  <c:v>44028</c:v>
                </c:pt>
                <c:pt idx="42">
                  <c:v>44029</c:v>
                </c:pt>
                <c:pt idx="43">
                  <c:v>44030</c:v>
                </c:pt>
                <c:pt idx="44">
                  <c:v>44031</c:v>
                </c:pt>
                <c:pt idx="45">
                  <c:v>44032</c:v>
                </c:pt>
                <c:pt idx="46">
                  <c:v>44033</c:v>
                </c:pt>
                <c:pt idx="47">
                  <c:v>44034</c:v>
                </c:pt>
                <c:pt idx="48">
                  <c:v>44035</c:v>
                </c:pt>
                <c:pt idx="49">
                  <c:v>44036</c:v>
                </c:pt>
                <c:pt idx="50">
                  <c:v>44037</c:v>
                </c:pt>
                <c:pt idx="51">
                  <c:v>44038</c:v>
                </c:pt>
                <c:pt idx="52">
                  <c:v>44039</c:v>
                </c:pt>
                <c:pt idx="53">
                  <c:v>44040</c:v>
                </c:pt>
                <c:pt idx="54">
                  <c:v>44041</c:v>
                </c:pt>
                <c:pt idx="55">
                  <c:v>44042</c:v>
                </c:pt>
                <c:pt idx="56">
                  <c:v>44043</c:v>
                </c:pt>
                <c:pt idx="57">
                  <c:v>44044</c:v>
                </c:pt>
                <c:pt idx="58">
                  <c:v>44045</c:v>
                </c:pt>
                <c:pt idx="59">
                  <c:v>44046</c:v>
                </c:pt>
                <c:pt idx="60">
                  <c:v>44047</c:v>
                </c:pt>
                <c:pt idx="61">
                  <c:v>44048</c:v>
                </c:pt>
                <c:pt idx="62">
                  <c:v>44049</c:v>
                </c:pt>
                <c:pt idx="63">
                  <c:v>44050</c:v>
                </c:pt>
                <c:pt idx="64">
                  <c:v>44051</c:v>
                </c:pt>
                <c:pt idx="65">
                  <c:v>44052</c:v>
                </c:pt>
                <c:pt idx="66">
                  <c:v>44053</c:v>
                </c:pt>
                <c:pt idx="67">
                  <c:v>44054</c:v>
                </c:pt>
                <c:pt idx="68">
                  <c:v>44055</c:v>
                </c:pt>
                <c:pt idx="69">
                  <c:v>44056</c:v>
                </c:pt>
                <c:pt idx="70">
                  <c:v>44057</c:v>
                </c:pt>
                <c:pt idx="71">
                  <c:v>44058</c:v>
                </c:pt>
                <c:pt idx="72">
                  <c:v>44059</c:v>
                </c:pt>
                <c:pt idx="73">
                  <c:v>44060</c:v>
                </c:pt>
                <c:pt idx="74">
                  <c:v>44061</c:v>
                </c:pt>
                <c:pt idx="75">
                  <c:v>44062</c:v>
                </c:pt>
                <c:pt idx="76">
                  <c:v>44063</c:v>
                </c:pt>
                <c:pt idx="77">
                  <c:v>44064</c:v>
                </c:pt>
                <c:pt idx="78">
                  <c:v>44065</c:v>
                </c:pt>
                <c:pt idx="79">
                  <c:v>44066</c:v>
                </c:pt>
                <c:pt idx="80">
                  <c:v>44067</c:v>
                </c:pt>
                <c:pt idx="81">
                  <c:v>44068</c:v>
                </c:pt>
                <c:pt idx="82">
                  <c:v>44069</c:v>
                </c:pt>
                <c:pt idx="83">
                  <c:v>44070</c:v>
                </c:pt>
                <c:pt idx="84">
                  <c:v>44071</c:v>
                </c:pt>
                <c:pt idx="85">
                  <c:v>44072</c:v>
                </c:pt>
                <c:pt idx="86">
                  <c:v>44073</c:v>
                </c:pt>
                <c:pt idx="87">
                  <c:v>44074</c:v>
                </c:pt>
                <c:pt idx="88">
                  <c:v>44075</c:v>
                </c:pt>
              </c:numCache>
            </c:numRef>
          </c:cat>
          <c:val>
            <c:numRef>
              <c:f>'1'!$C$2:$C$90</c:f>
              <c:numCache>
                <c:formatCode>#0.00;[Red]"-"#0.00</c:formatCode>
                <c:ptCount val="89"/>
                <c:pt idx="0">
                  <c:v>4324296287</c:v>
                </c:pt>
                <c:pt idx="1">
                  <c:v>3692014491</c:v>
                </c:pt>
                <c:pt idx="2">
                  <c:v>3953718564</c:v>
                </c:pt>
                <c:pt idx="3">
                  <c:v>4607231869</c:v>
                </c:pt>
                <c:pt idx="4">
                  <c:v>5176510167</c:v>
                </c:pt>
                <c:pt idx="5">
                  <c:v>4245691591</c:v>
                </c:pt>
                <c:pt idx="6">
                  <c:v>4435458420</c:v>
                </c:pt>
                <c:pt idx="7">
                  <c:v>4524260533</c:v>
                </c:pt>
                <c:pt idx="8">
                  <c:v>4094977304</c:v>
                </c:pt>
                <c:pt idx="9">
                  <c:v>4209931181</c:v>
                </c:pt>
                <c:pt idx="10">
                  <c:v>7061913716</c:v>
                </c:pt>
                <c:pt idx="11">
                  <c:v>9193881642</c:v>
                </c:pt>
                <c:pt idx="12">
                  <c:v>9180254299</c:v>
                </c:pt>
                <c:pt idx="13">
                  <c:v>6525268342</c:v>
                </c:pt>
                <c:pt idx="14">
                  <c:v>3879665908</c:v>
                </c:pt>
                <c:pt idx="15">
                  <c:v>2320796823</c:v>
                </c:pt>
                <c:pt idx="16">
                  <c:v>4297959506</c:v>
                </c:pt>
                <c:pt idx="17">
                  <c:v>5112057583</c:v>
                </c:pt>
                <c:pt idx="18">
                  <c:v>5198435971</c:v>
                </c:pt>
                <c:pt idx="19">
                  <c:v>4178239712</c:v>
                </c:pt>
                <c:pt idx="20">
                  <c:v>4487189348</c:v>
                </c:pt>
                <c:pt idx="21">
                  <c:v>4554026937</c:v>
                </c:pt>
                <c:pt idx="22">
                  <c:v>4282375143</c:v>
                </c:pt>
                <c:pt idx="23">
                  <c:v>4438175659</c:v>
                </c:pt>
                <c:pt idx="24">
                  <c:v>6022877242</c:v>
                </c:pt>
                <c:pt idx="25">
                  <c:v>5141890514</c:v>
                </c:pt>
                <c:pt idx="26">
                  <c:v>4564516277</c:v>
                </c:pt>
                <c:pt idx="27">
                  <c:v>5412926768</c:v>
                </c:pt>
                <c:pt idx="28">
                  <c:v>4659625285</c:v>
                </c:pt>
                <c:pt idx="29">
                  <c:v>4662307461</c:v>
                </c:pt>
                <c:pt idx="30">
                  <c:v>4635874820</c:v>
                </c:pt>
                <c:pt idx="31">
                  <c:v>4361415562</c:v>
                </c:pt>
                <c:pt idx="32">
                  <c:v>4907477165</c:v>
                </c:pt>
                <c:pt idx="33">
                  <c:v>4918325263</c:v>
                </c:pt>
                <c:pt idx="34">
                  <c:v>4234631156</c:v>
                </c:pt>
                <c:pt idx="35">
                  <c:v>4056439423</c:v>
                </c:pt>
                <c:pt idx="36">
                  <c:v>4127189938</c:v>
                </c:pt>
                <c:pt idx="37">
                  <c:v>4093584723</c:v>
                </c:pt>
                <c:pt idx="38">
                  <c:v>4488940806</c:v>
                </c:pt>
                <c:pt idx="39">
                  <c:v>4547840398</c:v>
                </c:pt>
                <c:pt idx="40">
                  <c:v>4807789894</c:v>
                </c:pt>
                <c:pt idx="41">
                  <c:v>4540521781</c:v>
                </c:pt>
                <c:pt idx="42">
                  <c:v>5456072565</c:v>
                </c:pt>
                <c:pt idx="43">
                  <c:v>4199499332</c:v>
                </c:pt>
                <c:pt idx="44">
                  <c:v>5590715566</c:v>
                </c:pt>
                <c:pt idx="45">
                  <c:v>4870350199</c:v>
                </c:pt>
                <c:pt idx="46">
                  <c:v>5748929446</c:v>
                </c:pt>
                <c:pt idx="47">
                  <c:v>5219939801</c:v>
                </c:pt>
                <c:pt idx="48">
                  <c:v>6224353621</c:v>
                </c:pt>
                <c:pt idx="49">
                  <c:v>9047444963</c:v>
                </c:pt>
                <c:pt idx="50">
                  <c:v>10153658683</c:v>
                </c:pt>
                <c:pt idx="51">
                  <c:v>8393377110</c:v>
                </c:pt>
                <c:pt idx="52">
                  <c:v>7036543269</c:v>
                </c:pt>
                <c:pt idx="53">
                  <c:v>7132446426</c:v>
                </c:pt>
                <c:pt idx="54">
                  <c:v>6359561885</c:v>
                </c:pt>
                <c:pt idx="55">
                  <c:v>13180230104</c:v>
                </c:pt>
                <c:pt idx="56">
                  <c:v>12415225242</c:v>
                </c:pt>
                <c:pt idx="57">
                  <c:v>12724757146</c:v>
                </c:pt>
                <c:pt idx="58">
                  <c:v>12754661909</c:v>
                </c:pt>
                <c:pt idx="59">
                  <c:v>12212677900</c:v>
                </c:pt>
                <c:pt idx="60">
                  <c:v>12283292706</c:v>
                </c:pt>
                <c:pt idx="61">
                  <c:v>6388726134</c:v>
                </c:pt>
                <c:pt idx="62">
                  <c:v>5339596148</c:v>
                </c:pt>
                <c:pt idx="63">
                  <c:v>5076315562</c:v>
                </c:pt>
                <c:pt idx="64">
                  <c:v>4664488940</c:v>
                </c:pt>
                <c:pt idx="65">
                  <c:v>4617543052</c:v>
                </c:pt>
                <c:pt idx="66">
                  <c:v>5051722072</c:v>
                </c:pt>
                <c:pt idx="67">
                  <c:v>4771367025</c:v>
                </c:pt>
                <c:pt idx="68">
                  <c:v>4723039538</c:v>
                </c:pt>
                <c:pt idx="69">
                  <c:v>4820486307</c:v>
                </c:pt>
                <c:pt idx="70">
                  <c:v>6177068218</c:v>
                </c:pt>
                <c:pt idx="71">
                  <c:v>7997818256</c:v>
                </c:pt>
                <c:pt idx="72">
                  <c:v>8129483506</c:v>
                </c:pt>
                <c:pt idx="73">
                  <c:v>5667324046</c:v>
                </c:pt>
                <c:pt idx="74">
                  <c:v>4745423097</c:v>
                </c:pt>
                <c:pt idx="75">
                  <c:v>5143181569</c:v>
                </c:pt>
                <c:pt idx="76">
                  <c:v>4840936978</c:v>
                </c:pt>
                <c:pt idx="77">
                  <c:v>4779555970</c:v>
                </c:pt>
                <c:pt idx="78">
                  <c:v>4832431574</c:v>
                </c:pt>
                <c:pt idx="79">
                  <c:v>4841963471</c:v>
                </c:pt>
                <c:pt idx="80">
                  <c:v>4787032324</c:v>
                </c:pt>
                <c:pt idx="81">
                  <c:v>5288316412</c:v>
                </c:pt>
                <c:pt idx="82">
                  <c:v>5020335286</c:v>
                </c:pt>
                <c:pt idx="83">
                  <c:v>4616274318</c:v>
                </c:pt>
                <c:pt idx="84">
                  <c:v>5270793237</c:v>
                </c:pt>
                <c:pt idx="85">
                  <c:v>4887586799</c:v>
                </c:pt>
                <c:pt idx="86">
                  <c:v>4554329458</c:v>
                </c:pt>
                <c:pt idx="87">
                  <c:v>5062442626</c:v>
                </c:pt>
                <c:pt idx="88">
                  <c:v>5045330272</c:v>
                </c:pt>
              </c:numCache>
            </c:numRef>
          </c:val>
          <c:smooth val="0"/>
          <c:extLst>
            <c:ext xmlns:c16="http://schemas.microsoft.com/office/drawing/2014/chart" uri="{C3380CC4-5D6E-409C-BE32-E72D297353CC}">
              <c16:uniqueId val="{00000001-51CA-4261-B8E1-460D7CB2B222}"/>
            </c:ext>
          </c:extLst>
        </c:ser>
        <c:dLbls>
          <c:showLegendKey val="0"/>
          <c:showVal val="0"/>
          <c:showCatName val="0"/>
          <c:showSerName val="0"/>
          <c:showPercent val="0"/>
          <c:showBubbleSize val="0"/>
        </c:dLbls>
        <c:smooth val="0"/>
        <c:axId val="335736544"/>
        <c:axId val="335734904"/>
      </c:lineChart>
      <c:catAx>
        <c:axId val="335736544"/>
        <c:scaling>
          <c:orientation val="minMax"/>
        </c:scaling>
        <c:delete val="0"/>
        <c:axPos val="b"/>
        <c:numFmt formatCode="[$-3409]dd\-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734904"/>
        <c:crosses val="autoZero"/>
        <c:auto val="0"/>
        <c:lblAlgn val="ctr"/>
        <c:lblOffset val="100"/>
        <c:tickLblSkip val="15"/>
        <c:noMultiLvlLbl val="1"/>
      </c:catAx>
      <c:valAx>
        <c:axId val="335734904"/>
        <c:scaling>
          <c:orientation val="minMax"/>
        </c:scaling>
        <c:delete val="0"/>
        <c:axPos val="l"/>
        <c:majorGridlines>
          <c:spPr>
            <a:ln w="9525" cap="flat" cmpd="sng" algn="ctr">
              <a:solidFill>
                <a:schemeClr val="tx1">
                  <a:lumMod val="15000"/>
                  <a:lumOff val="85000"/>
                </a:schemeClr>
              </a:solidFill>
              <a:round/>
            </a:ln>
            <a:effectLst/>
          </c:spPr>
        </c:majorGridlines>
        <c:numFmt formatCode="#0.00;[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736544"/>
        <c:crosses val="autoZero"/>
        <c:crossBetween val="between"/>
        <c:dispUnits>
          <c:builtInUnit val="billions"/>
          <c:dispUnitsLbl>
            <c:layout>
              <c:manualLayout>
                <c:xMode val="edge"/>
                <c:yMode val="edge"/>
                <c:x val="6.5946748000989203E-3"/>
                <c:y val="0.41620795107033637"/>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Terabytes</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0.37147427913526537"/>
          <c:y val="0.95122468636374569"/>
          <c:w val="0.25705123180031575"/>
          <c:h val="4.8775313636254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[ML_Consumption1.xlsx]2!PivotTable3</c:name>
    <c:fmtId val="-1"/>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6206317376202643E-2"/>
          <c:y val="0.33341240740662065"/>
          <c:w val="0.88031205777275512"/>
          <c:h val="0.50804313148436908"/>
        </c:manualLayout>
      </c:layout>
      <c:lineChart>
        <c:grouping val="standard"/>
        <c:varyColors val="0"/>
        <c:ser>
          <c:idx val="0"/>
          <c:order val="0"/>
          <c:tx>
            <c:strRef>
              <c:f>'2'!$O$2</c:f>
              <c:strCache>
                <c:ptCount val="1"/>
                <c:pt idx="0">
                  <c:v>Total Daily Queries</c:v>
                </c:pt>
              </c:strCache>
            </c:strRef>
          </c:tx>
          <c:spPr>
            <a:ln w="28575" cap="rnd">
              <a:solidFill>
                <a:schemeClr val="accent3"/>
              </a:solidFill>
              <a:round/>
            </a:ln>
            <a:effectLst/>
          </c:spPr>
          <c:marker>
            <c:symbol val="none"/>
          </c:marker>
          <c:cat>
            <c:strRef>
              <c:f>'2'!$N$3:$N$122</c:f>
              <c:strCache>
                <c:ptCount val="119"/>
                <c:pt idx="0">
                  <c:v>6-May-20</c:v>
                </c:pt>
                <c:pt idx="1">
                  <c:v>7-May-20</c:v>
                </c:pt>
                <c:pt idx="2">
                  <c:v>8-May-20</c:v>
                </c:pt>
                <c:pt idx="3">
                  <c:v>9-May-20</c:v>
                </c:pt>
                <c:pt idx="4">
                  <c:v>10-May-20</c:v>
                </c:pt>
                <c:pt idx="5">
                  <c:v>11-May-20</c:v>
                </c:pt>
                <c:pt idx="6">
                  <c:v>12-May-20</c:v>
                </c:pt>
                <c:pt idx="7">
                  <c:v>13-May-20</c:v>
                </c:pt>
                <c:pt idx="8">
                  <c:v>14-May-20</c:v>
                </c:pt>
                <c:pt idx="9">
                  <c:v>15-May-20</c:v>
                </c:pt>
                <c:pt idx="10">
                  <c:v>16-May-20</c:v>
                </c:pt>
                <c:pt idx="11">
                  <c:v>17-May-20</c:v>
                </c:pt>
                <c:pt idx="12">
                  <c:v>18-May-20</c:v>
                </c:pt>
                <c:pt idx="13">
                  <c:v>19-May-20</c:v>
                </c:pt>
                <c:pt idx="14">
                  <c:v>20-May-20</c:v>
                </c:pt>
                <c:pt idx="15">
                  <c:v>21-May-20</c:v>
                </c:pt>
                <c:pt idx="16">
                  <c:v>22-May-20</c:v>
                </c:pt>
                <c:pt idx="17">
                  <c:v>23-May-20</c:v>
                </c:pt>
                <c:pt idx="18">
                  <c:v>24-May-20</c:v>
                </c:pt>
                <c:pt idx="19">
                  <c:v>25-May-20</c:v>
                </c:pt>
                <c:pt idx="20">
                  <c:v>26-May-20</c:v>
                </c:pt>
                <c:pt idx="21">
                  <c:v>27-May-20</c:v>
                </c:pt>
                <c:pt idx="22">
                  <c:v>28-May-20</c:v>
                </c:pt>
                <c:pt idx="23">
                  <c:v>29-May-20</c:v>
                </c:pt>
                <c:pt idx="24">
                  <c:v>30-May-20</c:v>
                </c:pt>
                <c:pt idx="25">
                  <c:v>31-May-20</c:v>
                </c:pt>
                <c:pt idx="26">
                  <c:v>1-Jun-20</c:v>
                </c:pt>
                <c:pt idx="27">
                  <c:v>2-Jun-20</c:v>
                </c:pt>
                <c:pt idx="28">
                  <c:v>3-Jun-20</c:v>
                </c:pt>
                <c:pt idx="29">
                  <c:v>4-Jun-20</c:v>
                </c:pt>
                <c:pt idx="30">
                  <c:v>5-Jun-20</c:v>
                </c:pt>
                <c:pt idx="31">
                  <c:v>6-Jun-20</c:v>
                </c:pt>
                <c:pt idx="32">
                  <c:v>7-Jun-20</c:v>
                </c:pt>
                <c:pt idx="33">
                  <c:v>8-Jun-20</c:v>
                </c:pt>
                <c:pt idx="34">
                  <c:v>9-Jun-20</c:v>
                </c:pt>
                <c:pt idx="35">
                  <c:v>10-Jun-20</c:v>
                </c:pt>
                <c:pt idx="36">
                  <c:v>11-Jun-20</c:v>
                </c:pt>
                <c:pt idx="37">
                  <c:v>12-Jun-20</c:v>
                </c:pt>
                <c:pt idx="38">
                  <c:v>13-Jun-20</c:v>
                </c:pt>
                <c:pt idx="39">
                  <c:v>14-Jun-20</c:v>
                </c:pt>
                <c:pt idx="40">
                  <c:v>15-Jun-20</c:v>
                </c:pt>
                <c:pt idx="41">
                  <c:v>16-Jun-20</c:v>
                </c:pt>
                <c:pt idx="42">
                  <c:v>17-Jun-20</c:v>
                </c:pt>
                <c:pt idx="43">
                  <c:v>18-Jun-20</c:v>
                </c:pt>
                <c:pt idx="44">
                  <c:v>19-Jun-20</c:v>
                </c:pt>
                <c:pt idx="45">
                  <c:v>20-Jun-20</c:v>
                </c:pt>
                <c:pt idx="46">
                  <c:v>21-Jun-20</c:v>
                </c:pt>
                <c:pt idx="47">
                  <c:v>22-Jun-20</c:v>
                </c:pt>
                <c:pt idx="48">
                  <c:v>23-Jun-20</c:v>
                </c:pt>
                <c:pt idx="49">
                  <c:v>24-Jun-20</c:v>
                </c:pt>
                <c:pt idx="50">
                  <c:v>25-Jun-20</c:v>
                </c:pt>
                <c:pt idx="51">
                  <c:v>26-Jun-20</c:v>
                </c:pt>
                <c:pt idx="52">
                  <c:v>27-Jun-20</c:v>
                </c:pt>
                <c:pt idx="53">
                  <c:v>28-Jun-20</c:v>
                </c:pt>
                <c:pt idx="54">
                  <c:v>29-Jun-20</c:v>
                </c:pt>
                <c:pt idx="55">
                  <c:v>30-Jun-20</c:v>
                </c:pt>
                <c:pt idx="56">
                  <c:v>1-Jul-20</c:v>
                </c:pt>
                <c:pt idx="57">
                  <c:v>2-Jul-20</c:v>
                </c:pt>
                <c:pt idx="58">
                  <c:v>3-Jul-20</c:v>
                </c:pt>
                <c:pt idx="59">
                  <c:v>4-Jul-20</c:v>
                </c:pt>
                <c:pt idx="60">
                  <c:v>5-Jul-20</c:v>
                </c:pt>
                <c:pt idx="61">
                  <c:v>6-Jul-20</c:v>
                </c:pt>
                <c:pt idx="62">
                  <c:v>7-Jul-20</c:v>
                </c:pt>
                <c:pt idx="63">
                  <c:v>8-Jul-20</c:v>
                </c:pt>
                <c:pt idx="64">
                  <c:v>9-Jul-20</c:v>
                </c:pt>
                <c:pt idx="65">
                  <c:v>10-Jul-20</c:v>
                </c:pt>
                <c:pt idx="66">
                  <c:v>11-Jul-20</c:v>
                </c:pt>
                <c:pt idx="67">
                  <c:v>12-Jul-20</c:v>
                </c:pt>
                <c:pt idx="68">
                  <c:v>13-Jul-20</c:v>
                </c:pt>
                <c:pt idx="69">
                  <c:v>14-Jul-20</c:v>
                </c:pt>
                <c:pt idx="70">
                  <c:v>15-Jul-20</c:v>
                </c:pt>
                <c:pt idx="71">
                  <c:v>16-Jul-20</c:v>
                </c:pt>
                <c:pt idx="72">
                  <c:v>17-Jul-20</c:v>
                </c:pt>
                <c:pt idx="73">
                  <c:v>18-Jul-20</c:v>
                </c:pt>
                <c:pt idx="74">
                  <c:v>19-Jul-20</c:v>
                </c:pt>
                <c:pt idx="75">
                  <c:v>20-Jul-20</c:v>
                </c:pt>
                <c:pt idx="76">
                  <c:v>21-Jul-20</c:v>
                </c:pt>
                <c:pt idx="77">
                  <c:v>22-Jul-20</c:v>
                </c:pt>
                <c:pt idx="78">
                  <c:v>23-Jul-20</c:v>
                </c:pt>
                <c:pt idx="79">
                  <c:v>24-Jul-20</c:v>
                </c:pt>
                <c:pt idx="80">
                  <c:v>25-Jul-20</c:v>
                </c:pt>
                <c:pt idx="81">
                  <c:v>26-Jul-20</c:v>
                </c:pt>
                <c:pt idx="82">
                  <c:v>27-Jul-20</c:v>
                </c:pt>
                <c:pt idx="83">
                  <c:v>28-Jul-20</c:v>
                </c:pt>
                <c:pt idx="84">
                  <c:v>29-Jul-20</c:v>
                </c:pt>
                <c:pt idx="85">
                  <c:v>30-Jul-20</c:v>
                </c:pt>
                <c:pt idx="86">
                  <c:v>31-Jul-20</c:v>
                </c:pt>
                <c:pt idx="87">
                  <c:v>1-Aug-20</c:v>
                </c:pt>
                <c:pt idx="88">
                  <c:v>2-Aug-20</c:v>
                </c:pt>
                <c:pt idx="89">
                  <c:v>3-Aug-20</c:v>
                </c:pt>
                <c:pt idx="90">
                  <c:v>4-Aug-20</c:v>
                </c:pt>
                <c:pt idx="91">
                  <c:v>5-Aug-20</c:v>
                </c:pt>
                <c:pt idx="92">
                  <c:v>6-Aug-20</c:v>
                </c:pt>
                <c:pt idx="93">
                  <c:v>7-Aug-20</c:v>
                </c:pt>
                <c:pt idx="94">
                  <c:v>8-Aug-20</c:v>
                </c:pt>
                <c:pt idx="95">
                  <c:v>9-Aug-20</c:v>
                </c:pt>
                <c:pt idx="96">
                  <c:v>10-Aug-20</c:v>
                </c:pt>
                <c:pt idx="97">
                  <c:v>11-Aug-20</c:v>
                </c:pt>
                <c:pt idx="98">
                  <c:v>12-Aug-20</c:v>
                </c:pt>
                <c:pt idx="99">
                  <c:v>13-Aug-20</c:v>
                </c:pt>
                <c:pt idx="100">
                  <c:v>14-Aug-20</c:v>
                </c:pt>
                <c:pt idx="101">
                  <c:v>15-Aug-20</c:v>
                </c:pt>
                <c:pt idx="102">
                  <c:v>16-Aug-20</c:v>
                </c:pt>
                <c:pt idx="103">
                  <c:v>17-Aug-20</c:v>
                </c:pt>
                <c:pt idx="104">
                  <c:v>18-Aug-20</c:v>
                </c:pt>
                <c:pt idx="105">
                  <c:v>19-Aug-20</c:v>
                </c:pt>
                <c:pt idx="106">
                  <c:v>20-Aug-20</c:v>
                </c:pt>
                <c:pt idx="107">
                  <c:v>21-Aug-20</c:v>
                </c:pt>
                <c:pt idx="108">
                  <c:v>22-Aug-20</c:v>
                </c:pt>
                <c:pt idx="109">
                  <c:v>23-Aug-20</c:v>
                </c:pt>
                <c:pt idx="110">
                  <c:v>24-Aug-20</c:v>
                </c:pt>
                <c:pt idx="111">
                  <c:v>25-Aug-20</c:v>
                </c:pt>
                <c:pt idx="112">
                  <c:v>26-Aug-20</c:v>
                </c:pt>
                <c:pt idx="113">
                  <c:v>27-Aug-20</c:v>
                </c:pt>
                <c:pt idx="114">
                  <c:v>28-Aug-20</c:v>
                </c:pt>
                <c:pt idx="115">
                  <c:v>29-Aug-20</c:v>
                </c:pt>
                <c:pt idx="116">
                  <c:v>30-Aug-20</c:v>
                </c:pt>
                <c:pt idx="117">
                  <c:v>31-Aug-20</c:v>
                </c:pt>
                <c:pt idx="118">
                  <c:v>1-Sep-20</c:v>
                </c:pt>
              </c:strCache>
            </c:strRef>
          </c:cat>
          <c:val>
            <c:numRef>
              <c:f>'2'!$O$3:$O$122</c:f>
              <c:numCache>
                <c:formatCode>#,##0</c:formatCode>
                <c:ptCount val="119"/>
                <c:pt idx="0">
                  <c:v>2207398</c:v>
                </c:pt>
                <c:pt idx="1">
                  <c:v>2375883</c:v>
                </c:pt>
                <c:pt idx="2">
                  <c:v>2748643</c:v>
                </c:pt>
                <c:pt idx="3">
                  <c:v>5069502</c:v>
                </c:pt>
                <c:pt idx="4">
                  <c:v>4984586</c:v>
                </c:pt>
                <c:pt idx="5">
                  <c:v>3016581</c:v>
                </c:pt>
                <c:pt idx="6">
                  <c:v>3225971</c:v>
                </c:pt>
                <c:pt idx="7">
                  <c:v>2926121</c:v>
                </c:pt>
                <c:pt idx="8">
                  <c:v>2950358</c:v>
                </c:pt>
                <c:pt idx="9">
                  <c:v>3274270</c:v>
                </c:pt>
                <c:pt idx="10">
                  <c:v>5211966</c:v>
                </c:pt>
                <c:pt idx="11">
                  <c:v>4612120</c:v>
                </c:pt>
                <c:pt idx="12">
                  <c:v>2662767</c:v>
                </c:pt>
                <c:pt idx="13">
                  <c:v>3061863</c:v>
                </c:pt>
                <c:pt idx="14">
                  <c:v>2381932</c:v>
                </c:pt>
                <c:pt idx="15">
                  <c:v>2202074</c:v>
                </c:pt>
                <c:pt idx="16">
                  <c:v>2138124</c:v>
                </c:pt>
                <c:pt idx="17">
                  <c:v>5009471</c:v>
                </c:pt>
                <c:pt idx="18">
                  <c:v>4176106</c:v>
                </c:pt>
                <c:pt idx="19">
                  <c:v>3214737</c:v>
                </c:pt>
                <c:pt idx="20">
                  <c:v>2323920</c:v>
                </c:pt>
                <c:pt idx="21">
                  <c:v>2185513</c:v>
                </c:pt>
                <c:pt idx="22">
                  <c:v>2296491</c:v>
                </c:pt>
                <c:pt idx="23">
                  <c:v>2778995</c:v>
                </c:pt>
                <c:pt idx="24">
                  <c:v>5568070</c:v>
                </c:pt>
                <c:pt idx="25">
                  <c:v>3748356</c:v>
                </c:pt>
                <c:pt idx="26">
                  <c:v>2193018</c:v>
                </c:pt>
                <c:pt idx="27">
                  <c:v>2196901</c:v>
                </c:pt>
                <c:pt idx="28">
                  <c:v>2009984</c:v>
                </c:pt>
                <c:pt idx="29">
                  <c:v>2827187</c:v>
                </c:pt>
                <c:pt idx="30">
                  <c:v>3161237</c:v>
                </c:pt>
                <c:pt idx="31">
                  <c:v>4815824</c:v>
                </c:pt>
                <c:pt idx="32">
                  <c:v>3540914</c:v>
                </c:pt>
                <c:pt idx="33">
                  <c:v>2809892</c:v>
                </c:pt>
                <c:pt idx="34">
                  <c:v>2083250</c:v>
                </c:pt>
                <c:pt idx="35">
                  <c:v>1980455</c:v>
                </c:pt>
                <c:pt idx="36">
                  <c:v>2122545</c:v>
                </c:pt>
                <c:pt idx="37">
                  <c:v>3543460</c:v>
                </c:pt>
                <c:pt idx="38">
                  <c:v>4965715</c:v>
                </c:pt>
                <c:pt idx="39">
                  <c:v>5149892</c:v>
                </c:pt>
                <c:pt idx="40">
                  <c:v>4006890</c:v>
                </c:pt>
                <c:pt idx="41">
                  <c:v>1855587</c:v>
                </c:pt>
                <c:pt idx="42">
                  <c:v>1917256</c:v>
                </c:pt>
                <c:pt idx="43">
                  <c:v>2216150</c:v>
                </c:pt>
                <c:pt idx="44">
                  <c:v>1476118</c:v>
                </c:pt>
                <c:pt idx="45">
                  <c:v>2490110</c:v>
                </c:pt>
                <c:pt idx="46">
                  <c:v>4628557</c:v>
                </c:pt>
                <c:pt idx="47">
                  <c:v>2954138</c:v>
                </c:pt>
                <c:pt idx="48">
                  <c:v>2854529</c:v>
                </c:pt>
                <c:pt idx="49">
                  <c:v>3134624</c:v>
                </c:pt>
                <c:pt idx="50">
                  <c:v>2742128</c:v>
                </c:pt>
                <c:pt idx="51">
                  <c:v>2822522</c:v>
                </c:pt>
                <c:pt idx="52">
                  <c:v>5047611</c:v>
                </c:pt>
                <c:pt idx="53">
                  <c:v>3260725</c:v>
                </c:pt>
                <c:pt idx="54">
                  <c:v>2595904</c:v>
                </c:pt>
                <c:pt idx="55">
                  <c:v>2964170</c:v>
                </c:pt>
                <c:pt idx="56">
                  <c:v>2396424</c:v>
                </c:pt>
                <c:pt idx="57">
                  <c:v>2248539</c:v>
                </c:pt>
                <c:pt idx="58">
                  <c:v>3012846</c:v>
                </c:pt>
                <c:pt idx="59">
                  <c:v>4167909</c:v>
                </c:pt>
                <c:pt idx="60">
                  <c:v>3994812</c:v>
                </c:pt>
                <c:pt idx="61">
                  <c:v>2482693</c:v>
                </c:pt>
                <c:pt idx="62">
                  <c:v>4176446</c:v>
                </c:pt>
                <c:pt idx="63">
                  <c:v>4075390</c:v>
                </c:pt>
                <c:pt idx="64">
                  <c:v>4434877</c:v>
                </c:pt>
                <c:pt idx="65">
                  <c:v>4407539</c:v>
                </c:pt>
                <c:pt idx="66">
                  <c:v>5200248</c:v>
                </c:pt>
                <c:pt idx="67">
                  <c:v>5395170</c:v>
                </c:pt>
                <c:pt idx="68">
                  <c:v>2795517</c:v>
                </c:pt>
                <c:pt idx="69">
                  <c:v>2394290</c:v>
                </c:pt>
                <c:pt idx="70">
                  <c:v>2583116</c:v>
                </c:pt>
                <c:pt idx="71">
                  <c:v>2911313</c:v>
                </c:pt>
                <c:pt idx="72">
                  <c:v>3434468</c:v>
                </c:pt>
                <c:pt idx="73">
                  <c:v>4602009</c:v>
                </c:pt>
                <c:pt idx="74">
                  <c:v>3955930</c:v>
                </c:pt>
                <c:pt idx="75">
                  <c:v>2446927</c:v>
                </c:pt>
                <c:pt idx="76">
                  <c:v>2515124</c:v>
                </c:pt>
                <c:pt idx="77">
                  <c:v>2748696</c:v>
                </c:pt>
                <c:pt idx="78">
                  <c:v>2675172</c:v>
                </c:pt>
                <c:pt idx="79">
                  <c:v>3007670</c:v>
                </c:pt>
                <c:pt idx="80">
                  <c:v>5124018</c:v>
                </c:pt>
                <c:pt idx="81">
                  <c:v>4326477</c:v>
                </c:pt>
                <c:pt idx="82">
                  <c:v>2342340</c:v>
                </c:pt>
                <c:pt idx="83">
                  <c:v>3238762</c:v>
                </c:pt>
                <c:pt idx="84">
                  <c:v>2030568</c:v>
                </c:pt>
                <c:pt idx="85">
                  <c:v>2687637</c:v>
                </c:pt>
                <c:pt idx="86">
                  <c:v>2676632</c:v>
                </c:pt>
                <c:pt idx="87">
                  <c:v>4619730</c:v>
                </c:pt>
                <c:pt idx="88">
                  <c:v>3262885</c:v>
                </c:pt>
                <c:pt idx="89">
                  <c:v>2040370</c:v>
                </c:pt>
                <c:pt idx="90">
                  <c:v>2843780</c:v>
                </c:pt>
                <c:pt idx="91">
                  <c:v>2227175</c:v>
                </c:pt>
                <c:pt idx="92">
                  <c:v>3124422</c:v>
                </c:pt>
                <c:pt idx="93">
                  <c:v>4034702</c:v>
                </c:pt>
                <c:pt idx="94">
                  <c:v>4781052</c:v>
                </c:pt>
                <c:pt idx="95">
                  <c:v>5400144</c:v>
                </c:pt>
                <c:pt idx="96">
                  <c:v>3083496</c:v>
                </c:pt>
                <c:pt idx="97">
                  <c:v>2484229</c:v>
                </c:pt>
                <c:pt idx="98">
                  <c:v>1831270</c:v>
                </c:pt>
                <c:pt idx="99">
                  <c:v>1976140</c:v>
                </c:pt>
                <c:pt idx="100">
                  <c:v>2767263</c:v>
                </c:pt>
                <c:pt idx="101">
                  <c:v>4811372</c:v>
                </c:pt>
                <c:pt idx="102">
                  <c:v>4084603</c:v>
                </c:pt>
                <c:pt idx="103">
                  <c:v>2589017</c:v>
                </c:pt>
                <c:pt idx="104">
                  <c:v>2018756</c:v>
                </c:pt>
                <c:pt idx="105">
                  <c:v>2641771</c:v>
                </c:pt>
                <c:pt idx="106">
                  <c:v>2323627</c:v>
                </c:pt>
                <c:pt idx="107">
                  <c:v>2086772</c:v>
                </c:pt>
                <c:pt idx="108">
                  <c:v>4699016</c:v>
                </c:pt>
                <c:pt idx="109">
                  <c:v>4144114</c:v>
                </c:pt>
                <c:pt idx="110">
                  <c:v>1679899</c:v>
                </c:pt>
                <c:pt idx="111">
                  <c:v>2007893</c:v>
                </c:pt>
                <c:pt idx="112">
                  <c:v>2141533</c:v>
                </c:pt>
                <c:pt idx="113">
                  <c:v>2089027</c:v>
                </c:pt>
                <c:pt idx="114">
                  <c:v>2481179</c:v>
                </c:pt>
                <c:pt idx="115">
                  <c:v>4457634</c:v>
                </c:pt>
                <c:pt idx="116">
                  <c:v>3339926</c:v>
                </c:pt>
                <c:pt idx="117">
                  <c:v>1993485</c:v>
                </c:pt>
                <c:pt idx="118">
                  <c:v>2683248</c:v>
                </c:pt>
              </c:numCache>
            </c:numRef>
          </c:val>
          <c:smooth val="0"/>
          <c:extLst>
            <c:ext xmlns:c16="http://schemas.microsoft.com/office/drawing/2014/chart" uri="{C3380CC4-5D6E-409C-BE32-E72D297353CC}">
              <c16:uniqueId val="{00000000-C273-704A-B89B-E2A5976CFDCB}"/>
            </c:ext>
          </c:extLst>
        </c:ser>
        <c:ser>
          <c:idx val="1"/>
          <c:order val="1"/>
          <c:tx>
            <c:strRef>
              <c:f>'2'!$P$2</c:f>
              <c:strCache>
                <c:ptCount val="1"/>
                <c:pt idx="0">
                  <c:v>Sub Second Queries</c:v>
                </c:pt>
              </c:strCache>
            </c:strRef>
          </c:tx>
          <c:spPr>
            <a:ln w="28575" cap="rnd">
              <a:solidFill>
                <a:schemeClr val="accent2"/>
              </a:solidFill>
              <a:round/>
            </a:ln>
            <a:effectLst/>
          </c:spPr>
          <c:marker>
            <c:symbol val="none"/>
          </c:marker>
          <c:cat>
            <c:strRef>
              <c:f>'2'!$N$3:$N$122</c:f>
              <c:strCache>
                <c:ptCount val="119"/>
                <c:pt idx="0">
                  <c:v>6-May-20</c:v>
                </c:pt>
                <c:pt idx="1">
                  <c:v>7-May-20</c:v>
                </c:pt>
                <c:pt idx="2">
                  <c:v>8-May-20</c:v>
                </c:pt>
                <c:pt idx="3">
                  <c:v>9-May-20</c:v>
                </c:pt>
                <c:pt idx="4">
                  <c:v>10-May-20</c:v>
                </c:pt>
                <c:pt idx="5">
                  <c:v>11-May-20</c:v>
                </c:pt>
                <c:pt idx="6">
                  <c:v>12-May-20</c:v>
                </c:pt>
                <c:pt idx="7">
                  <c:v>13-May-20</c:v>
                </c:pt>
                <c:pt idx="8">
                  <c:v>14-May-20</c:v>
                </c:pt>
                <c:pt idx="9">
                  <c:v>15-May-20</c:v>
                </c:pt>
                <c:pt idx="10">
                  <c:v>16-May-20</c:v>
                </c:pt>
                <c:pt idx="11">
                  <c:v>17-May-20</c:v>
                </c:pt>
                <c:pt idx="12">
                  <c:v>18-May-20</c:v>
                </c:pt>
                <c:pt idx="13">
                  <c:v>19-May-20</c:v>
                </c:pt>
                <c:pt idx="14">
                  <c:v>20-May-20</c:v>
                </c:pt>
                <c:pt idx="15">
                  <c:v>21-May-20</c:v>
                </c:pt>
                <c:pt idx="16">
                  <c:v>22-May-20</c:v>
                </c:pt>
                <c:pt idx="17">
                  <c:v>23-May-20</c:v>
                </c:pt>
                <c:pt idx="18">
                  <c:v>24-May-20</c:v>
                </c:pt>
                <c:pt idx="19">
                  <c:v>25-May-20</c:v>
                </c:pt>
                <c:pt idx="20">
                  <c:v>26-May-20</c:v>
                </c:pt>
                <c:pt idx="21">
                  <c:v>27-May-20</c:v>
                </c:pt>
                <c:pt idx="22">
                  <c:v>28-May-20</c:v>
                </c:pt>
                <c:pt idx="23">
                  <c:v>29-May-20</c:v>
                </c:pt>
                <c:pt idx="24">
                  <c:v>30-May-20</c:v>
                </c:pt>
                <c:pt idx="25">
                  <c:v>31-May-20</c:v>
                </c:pt>
                <c:pt idx="26">
                  <c:v>1-Jun-20</c:v>
                </c:pt>
                <c:pt idx="27">
                  <c:v>2-Jun-20</c:v>
                </c:pt>
                <c:pt idx="28">
                  <c:v>3-Jun-20</c:v>
                </c:pt>
                <c:pt idx="29">
                  <c:v>4-Jun-20</c:v>
                </c:pt>
                <c:pt idx="30">
                  <c:v>5-Jun-20</c:v>
                </c:pt>
                <c:pt idx="31">
                  <c:v>6-Jun-20</c:v>
                </c:pt>
                <c:pt idx="32">
                  <c:v>7-Jun-20</c:v>
                </c:pt>
                <c:pt idx="33">
                  <c:v>8-Jun-20</c:v>
                </c:pt>
                <c:pt idx="34">
                  <c:v>9-Jun-20</c:v>
                </c:pt>
                <c:pt idx="35">
                  <c:v>10-Jun-20</c:v>
                </c:pt>
                <c:pt idx="36">
                  <c:v>11-Jun-20</c:v>
                </c:pt>
                <c:pt idx="37">
                  <c:v>12-Jun-20</c:v>
                </c:pt>
                <c:pt idx="38">
                  <c:v>13-Jun-20</c:v>
                </c:pt>
                <c:pt idx="39">
                  <c:v>14-Jun-20</c:v>
                </c:pt>
                <c:pt idx="40">
                  <c:v>15-Jun-20</c:v>
                </c:pt>
                <c:pt idx="41">
                  <c:v>16-Jun-20</c:v>
                </c:pt>
                <c:pt idx="42">
                  <c:v>17-Jun-20</c:v>
                </c:pt>
                <c:pt idx="43">
                  <c:v>18-Jun-20</c:v>
                </c:pt>
                <c:pt idx="44">
                  <c:v>19-Jun-20</c:v>
                </c:pt>
                <c:pt idx="45">
                  <c:v>20-Jun-20</c:v>
                </c:pt>
                <c:pt idx="46">
                  <c:v>21-Jun-20</c:v>
                </c:pt>
                <c:pt idx="47">
                  <c:v>22-Jun-20</c:v>
                </c:pt>
                <c:pt idx="48">
                  <c:v>23-Jun-20</c:v>
                </c:pt>
                <c:pt idx="49">
                  <c:v>24-Jun-20</c:v>
                </c:pt>
                <c:pt idx="50">
                  <c:v>25-Jun-20</c:v>
                </c:pt>
                <c:pt idx="51">
                  <c:v>26-Jun-20</c:v>
                </c:pt>
                <c:pt idx="52">
                  <c:v>27-Jun-20</c:v>
                </c:pt>
                <c:pt idx="53">
                  <c:v>28-Jun-20</c:v>
                </c:pt>
                <c:pt idx="54">
                  <c:v>29-Jun-20</c:v>
                </c:pt>
                <c:pt idx="55">
                  <c:v>30-Jun-20</c:v>
                </c:pt>
                <c:pt idx="56">
                  <c:v>1-Jul-20</c:v>
                </c:pt>
                <c:pt idx="57">
                  <c:v>2-Jul-20</c:v>
                </c:pt>
                <c:pt idx="58">
                  <c:v>3-Jul-20</c:v>
                </c:pt>
                <c:pt idx="59">
                  <c:v>4-Jul-20</c:v>
                </c:pt>
                <c:pt idx="60">
                  <c:v>5-Jul-20</c:v>
                </c:pt>
                <c:pt idx="61">
                  <c:v>6-Jul-20</c:v>
                </c:pt>
                <c:pt idx="62">
                  <c:v>7-Jul-20</c:v>
                </c:pt>
                <c:pt idx="63">
                  <c:v>8-Jul-20</c:v>
                </c:pt>
                <c:pt idx="64">
                  <c:v>9-Jul-20</c:v>
                </c:pt>
                <c:pt idx="65">
                  <c:v>10-Jul-20</c:v>
                </c:pt>
                <c:pt idx="66">
                  <c:v>11-Jul-20</c:v>
                </c:pt>
                <c:pt idx="67">
                  <c:v>12-Jul-20</c:v>
                </c:pt>
                <c:pt idx="68">
                  <c:v>13-Jul-20</c:v>
                </c:pt>
                <c:pt idx="69">
                  <c:v>14-Jul-20</c:v>
                </c:pt>
                <c:pt idx="70">
                  <c:v>15-Jul-20</c:v>
                </c:pt>
                <c:pt idx="71">
                  <c:v>16-Jul-20</c:v>
                </c:pt>
                <c:pt idx="72">
                  <c:v>17-Jul-20</c:v>
                </c:pt>
                <c:pt idx="73">
                  <c:v>18-Jul-20</c:v>
                </c:pt>
                <c:pt idx="74">
                  <c:v>19-Jul-20</c:v>
                </c:pt>
                <c:pt idx="75">
                  <c:v>20-Jul-20</c:v>
                </c:pt>
                <c:pt idx="76">
                  <c:v>21-Jul-20</c:v>
                </c:pt>
                <c:pt idx="77">
                  <c:v>22-Jul-20</c:v>
                </c:pt>
                <c:pt idx="78">
                  <c:v>23-Jul-20</c:v>
                </c:pt>
                <c:pt idx="79">
                  <c:v>24-Jul-20</c:v>
                </c:pt>
                <c:pt idx="80">
                  <c:v>25-Jul-20</c:v>
                </c:pt>
                <c:pt idx="81">
                  <c:v>26-Jul-20</c:v>
                </c:pt>
                <c:pt idx="82">
                  <c:v>27-Jul-20</c:v>
                </c:pt>
                <c:pt idx="83">
                  <c:v>28-Jul-20</c:v>
                </c:pt>
                <c:pt idx="84">
                  <c:v>29-Jul-20</c:v>
                </c:pt>
                <c:pt idx="85">
                  <c:v>30-Jul-20</c:v>
                </c:pt>
                <c:pt idx="86">
                  <c:v>31-Jul-20</c:v>
                </c:pt>
                <c:pt idx="87">
                  <c:v>1-Aug-20</c:v>
                </c:pt>
                <c:pt idx="88">
                  <c:v>2-Aug-20</c:v>
                </c:pt>
                <c:pt idx="89">
                  <c:v>3-Aug-20</c:v>
                </c:pt>
                <c:pt idx="90">
                  <c:v>4-Aug-20</c:v>
                </c:pt>
                <c:pt idx="91">
                  <c:v>5-Aug-20</c:v>
                </c:pt>
                <c:pt idx="92">
                  <c:v>6-Aug-20</c:v>
                </c:pt>
                <c:pt idx="93">
                  <c:v>7-Aug-20</c:v>
                </c:pt>
                <c:pt idx="94">
                  <c:v>8-Aug-20</c:v>
                </c:pt>
                <c:pt idx="95">
                  <c:v>9-Aug-20</c:v>
                </c:pt>
                <c:pt idx="96">
                  <c:v>10-Aug-20</c:v>
                </c:pt>
                <c:pt idx="97">
                  <c:v>11-Aug-20</c:v>
                </c:pt>
                <c:pt idx="98">
                  <c:v>12-Aug-20</c:v>
                </c:pt>
                <c:pt idx="99">
                  <c:v>13-Aug-20</c:v>
                </c:pt>
                <c:pt idx="100">
                  <c:v>14-Aug-20</c:v>
                </c:pt>
                <c:pt idx="101">
                  <c:v>15-Aug-20</c:v>
                </c:pt>
                <c:pt idx="102">
                  <c:v>16-Aug-20</c:v>
                </c:pt>
                <c:pt idx="103">
                  <c:v>17-Aug-20</c:v>
                </c:pt>
                <c:pt idx="104">
                  <c:v>18-Aug-20</c:v>
                </c:pt>
                <c:pt idx="105">
                  <c:v>19-Aug-20</c:v>
                </c:pt>
                <c:pt idx="106">
                  <c:v>20-Aug-20</c:v>
                </c:pt>
                <c:pt idx="107">
                  <c:v>21-Aug-20</c:v>
                </c:pt>
                <c:pt idx="108">
                  <c:v>22-Aug-20</c:v>
                </c:pt>
                <c:pt idx="109">
                  <c:v>23-Aug-20</c:v>
                </c:pt>
                <c:pt idx="110">
                  <c:v>24-Aug-20</c:v>
                </c:pt>
                <c:pt idx="111">
                  <c:v>25-Aug-20</c:v>
                </c:pt>
                <c:pt idx="112">
                  <c:v>26-Aug-20</c:v>
                </c:pt>
                <c:pt idx="113">
                  <c:v>27-Aug-20</c:v>
                </c:pt>
                <c:pt idx="114">
                  <c:v>28-Aug-20</c:v>
                </c:pt>
                <c:pt idx="115">
                  <c:v>29-Aug-20</c:v>
                </c:pt>
                <c:pt idx="116">
                  <c:v>30-Aug-20</c:v>
                </c:pt>
                <c:pt idx="117">
                  <c:v>31-Aug-20</c:v>
                </c:pt>
                <c:pt idx="118">
                  <c:v>1-Sep-20</c:v>
                </c:pt>
              </c:strCache>
            </c:strRef>
          </c:cat>
          <c:val>
            <c:numRef>
              <c:f>'2'!$P$3:$P$122</c:f>
              <c:numCache>
                <c:formatCode>General</c:formatCode>
                <c:ptCount val="119"/>
                <c:pt idx="0">
                  <c:v>1790907</c:v>
                </c:pt>
                <c:pt idx="1">
                  <c:v>1951632</c:v>
                </c:pt>
                <c:pt idx="2">
                  <c:v>2318767</c:v>
                </c:pt>
                <c:pt idx="3">
                  <c:v>4562023</c:v>
                </c:pt>
                <c:pt idx="4">
                  <c:v>4443272</c:v>
                </c:pt>
                <c:pt idx="5">
                  <c:v>2589802</c:v>
                </c:pt>
                <c:pt idx="6">
                  <c:v>2785135</c:v>
                </c:pt>
                <c:pt idx="7">
                  <c:v>2481365</c:v>
                </c:pt>
                <c:pt idx="8">
                  <c:v>2506058</c:v>
                </c:pt>
                <c:pt idx="9">
                  <c:v>2839728</c:v>
                </c:pt>
                <c:pt idx="10">
                  <c:v>4707892</c:v>
                </c:pt>
                <c:pt idx="11">
                  <c:v>4089642</c:v>
                </c:pt>
                <c:pt idx="12">
                  <c:v>2245177</c:v>
                </c:pt>
                <c:pt idx="13">
                  <c:v>2628564</c:v>
                </c:pt>
                <c:pt idx="14">
                  <c:v>1937152</c:v>
                </c:pt>
                <c:pt idx="15">
                  <c:v>1767896</c:v>
                </c:pt>
                <c:pt idx="16">
                  <c:v>1714740</c:v>
                </c:pt>
                <c:pt idx="17">
                  <c:v>4501145</c:v>
                </c:pt>
                <c:pt idx="18">
                  <c:v>3649974</c:v>
                </c:pt>
                <c:pt idx="19">
                  <c:v>2789794</c:v>
                </c:pt>
                <c:pt idx="20">
                  <c:v>1909292</c:v>
                </c:pt>
                <c:pt idx="21">
                  <c:v>1756498</c:v>
                </c:pt>
                <c:pt idx="22">
                  <c:v>1870852</c:v>
                </c:pt>
                <c:pt idx="23">
                  <c:v>2344534</c:v>
                </c:pt>
                <c:pt idx="24">
                  <c:v>5060065</c:v>
                </c:pt>
                <c:pt idx="25">
                  <c:v>3213356</c:v>
                </c:pt>
                <c:pt idx="26">
                  <c:v>1767339</c:v>
                </c:pt>
                <c:pt idx="27">
                  <c:v>1798824</c:v>
                </c:pt>
                <c:pt idx="28">
                  <c:v>1599478</c:v>
                </c:pt>
                <c:pt idx="29">
                  <c:v>2416977</c:v>
                </c:pt>
                <c:pt idx="30">
                  <c:v>2754912</c:v>
                </c:pt>
                <c:pt idx="31">
                  <c:v>4334643</c:v>
                </c:pt>
                <c:pt idx="32">
                  <c:v>3024795</c:v>
                </c:pt>
                <c:pt idx="33">
                  <c:v>2390626</c:v>
                </c:pt>
                <c:pt idx="34">
                  <c:v>1704037</c:v>
                </c:pt>
                <c:pt idx="35">
                  <c:v>1575313</c:v>
                </c:pt>
                <c:pt idx="36">
                  <c:v>1720747</c:v>
                </c:pt>
                <c:pt idx="37">
                  <c:v>3168105</c:v>
                </c:pt>
                <c:pt idx="38">
                  <c:v>4487862</c:v>
                </c:pt>
                <c:pt idx="39">
                  <c:v>4618779</c:v>
                </c:pt>
                <c:pt idx="40">
                  <c:v>3615088</c:v>
                </c:pt>
                <c:pt idx="41">
                  <c:v>1451542</c:v>
                </c:pt>
                <c:pt idx="42">
                  <c:v>1528353</c:v>
                </c:pt>
                <c:pt idx="43">
                  <c:v>1803248</c:v>
                </c:pt>
                <c:pt idx="44">
                  <c:v>1189953</c:v>
                </c:pt>
                <c:pt idx="45">
                  <c:v>2130354</c:v>
                </c:pt>
                <c:pt idx="46">
                  <c:v>4160092</c:v>
                </c:pt>
                <c:pt idx="47">
                  <c:v>2538329</c:v>
                </c:pt>
                <c:pt idx="48">
                  <c:v>2428997</c:v>
                </c:pt>
                <c:pt idx="49">
                  <c:v>2728534</c:v>
                </c:pt>
                <c:pt idx="50">
                  <c:v>2346524</c:v>
                </c:pt>
                <c:pt idx="51">
                  <c:v>2428798</c:v>
                </c:pt>
                <c:pt idx="52">
                  <c:v>4536092</c:v>
                </c:pt>
                <c:pt idx="53">
                  <c:v>2872857</c:v>
                </c:pt>
                <c:pt idx="54">
                  <c:v>2195252</c:v>
                </c:pt>
                <c:pt idx="55">
                  <c:v>2568656</c:v>
                </c:pt>
                <c:pt idx="56">
                  <c:v>1993056</c:v>
                </c:pt>
                <c:pt idx="57">
                  <c:v>1883953</c:v>
                </c:pt>
                <c:pt idx="58">
                  <c:v>2608550</c:v>
                </c:pt>
                <c:pt idx="59">
                  <c:v>3637662</c:v>
                </c:pt>
                <c:pt idx="60">
                  <c:v>3565104</c:v>
                </c:pt>
                <c:pt idx="61">
                  <c:v>2088188</c:v>
                </c:pt>
                <c:pt idx="62">
                  <c:v>3798388</c:v>
                </c:pt>
                <c:pt idx="63">
                  <c:v>3705704</c:v>
                </c:pt>
                <c:pt idx="64">
                  <c:v>4097532</c:v>
                </c:pt>
                <c:pt idx="65">
                  <c:v>4065933</c:v>
                </c:pt>
                <c:pt idx="66">
                  <c:v>4753031</c:v>
                </c:pt>
                <c:pt idx="67">
                  <c:v>4877547</c:v>
                </c:pt>
                <c:pt idx="68">
                  <c:v>2397847</c:v>
                </c:pt>
                <c:pt idx="69">
                  <c:v>1999871</c:v>
                </c:pt>
                <c:pt idx="70">
                  <c:v>2186310</c:v>
                </c:pt>
                <c:pt idx="71">
                  <c:v>2508176</c:v>
                </c:pt>
                <c:pt idx="72">
                  <c:v>3035064</c:v>
                </c:pt>
                <c:pt idx="73">
                  <c:v>4164835</c:v>
                </c:pt>
                <c:pt idx="74">
                  <c:v>3459598</c:v>
                </c:pt>
                <c:pt idx="75">
                  <c:v>2053102</c:v>
                </c:pt>
                <c:pt idx="76">
                  <c:v>2120788</c:v>
                </c:pt>
                <c:pt idx="77">
                  <c:v>2352029</c:v>
                </c:pt>
                <c:pt idx="78">
                  <c:v>2267643</c:v>
                </c:pt>
                <c:pt idx="79">
                  <c:v>2608242</c:v>
                </c:pt>
                <c:pt idx="80">
                  <c:v>4653573</c:v>
                </c:pt>
                <c:pt idx="81">
                  <c:v>3820760</c:v>
                </c:pt>
                <c:pt idx="82">
                  <c:v>1956674</c:v>
                </c:pt>
                <c:pt idx="83">
                  <c:v>2857136</c:v>
                </c:pt>
                <c:pt idx="84">
                  <c:v>1650973</c:v>
                </c:pt>
                <c:pt idx="85">
                  <c:v>2297740</c:v>
                </c:pt>
                <c:pt idx="86">
                  <c:v>2271242</c:v>
                </c:pt>
                <c:pt idx="87">
                  <c:v>4174574</c:v>
                </c:pt>
                <c:pt idx="88">
                  <c:v>2809408</c:v>
                </c:pt>
                <c:pt idx="89">
                  <c:v>1631140</c:v>
                </c:pt>
                <c:pt idx="90">
                  <c:v>2445733</c:v>
                </c:pt>
                <c:pt idx="91">
                  <c:v>1894135</c:v>
                </c:pt>
                <c:pt idx="92">
                  <c:v>2730561</c:v>
                </c:pt>
                <c:pt idx="93">
                  <c:v>3646338</c:v>
                </c:pt>
                <c:pt idx="94">
                  <c:v>4351636</c:v>
                </c:pt>
                <c:pt idx="95">
                  <c:v>4882652</c:v>
                </c:pt>
                <c:pt idx="96">
                  <c:v>2682299</c:v>
                </c:pt>
                <c:pt idx="97">
                  <c:v>2082535</c:v>
                </c:pt>
                <c:pt idx="98">
                  <c:v>1444515</c:v>
                </c:pt>
                <c:pt idx="99">
                  <c:v>1599858</c:v>
                </c:pt>
                <c:pt idx="100">
                  <c:v>2372017</c:v>
                </c:pt>
                <c:pt idx="101">
                  <c:v>4329547</c:v>
                </c:pt>
                <c:pt idx="102">
                  <c:v>3582758</c:v>
                </c:pt>
                <c:pt idx="103">
                  <c:v>2197359</c:v>
                </c:pt>
                <c:pt idx="104">
                  <c:v>1632468</c:v>
                </c:pt>
                <c:pt idx="105">
                  <c:v>2255920</c:v>
                </c:pt>
                <c:pt idx="106">
                  <c:v>1935458</c:v>
                </c:pt>
                <c:pt idx="107">
                  <c:v>1708083</c:v>
                </c:pt>
                <c:pt idx="108">
                  <c:v>4276736</c:v>
                </c:pt>
                <c:pt idx="109">
                  <c:v>3643619</c:v>
                </c:pt>
                <c:pt idx="110">
                  <c:v>1326590</c:v>
                </c:pt>
                <c:pt idx="111">
                  <c:v>1631392</c:v>
                </c:pt>
                <c:pt idx="112">
                  <c:v>1786953</c:v>
                </c:pt>
                <c:pt idx="113">
                  <c:v>1759286</c:v>
                </c:pt>
                <c:pt idx="114">
                  <c:v>2136777</c:v>
                </c:pt>
                <c:pt idx="115">
                  <c:v>4036311</c:v>
                </c:pt>
                <c:pt idx="116">
                  <c:v>2899682</c:v>
                </c:pt>
                <c:pt idx="117">
                  <c:v>1662284</c:v>
                </c:pt>
                <c:pt idx="118">
                  <c:v>2343310</c:v>
                </c:pt>
              </c:numCache>
            </c:numRef>
          </c:val>
          <c:smooth val="0"/>
          <c:extLst>
            <c:ext xmlns:c16="http://schemas.microsoft.com/office/drawing/2014/chart" uri="{C3380CC4-5D6E-409C-BE32-E72D297353CC}">
              <c16:uniqueId val="{00000001-C273-704A-B89B-E2A5976CFDCB}"/>
            </c:ext>
          </c:extLst>
        </c:ser>
        <c:dLbls>
          <c:showLegendKey val="0"/>
          <c:showVal val="0"/>
          <c:showCatName val="0"/>
          <c:showSerName val="0"/>
          <c:showPercent val="0"/>
          <c:showBubbleSize val="0"/>
        </c:dLbls>
        <c:smooth val="0"/>
        <c:axId val="223539664"/>
        <c:axId val="223539336"/>
      </c:lineChart>
      <c:catAx>
        <c:axId val="22353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3539336"/>
        <c:crosses val="autoZero"/>
        <c:auto val="1"/>
        <c:lblAlgn val="ctr"/>
        <c:lblOffset val="100"/>
        <c:tickLblSkip val="15"/>
        <c:noMultiLvlLbl val="0"/>
      </c:catAx>
      <c:valAx>
        <c:axId val="2235393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3539664"/>
        <c:crosses val="autoZero"/>
        <c:crossBetween val="between"/>
      </c:valAx>
      <c:spPr>
        <a:noFill/>
        <a:ln>
          <a:noFill/>
        </a:ln>
        <a:effectLst/>
      </c:spPr>
    </c:plotArea>
    <c:legend>
      <c:legendPos val="r"/>
      <c:layout>
        <c:manualLayout>
          <c:xMode val="edge"/>
          <c:yMode val="edge"/>
          <c:x val="0.24563100194246104"/>
          <c:y val="0.95268632330107572"/>
          <c:w val="0.47244928614512066"/>
          <c:h val="4.658926377080886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tx2"/>
                </a:solidFill>
              </a:rPr>
              <a:t>Tables Per Query</a:t>
            </a:r>
          </a:p>
        </c:rich>
      </c:tx>
      <c:layout>
        <c:manualLayout>
          <c:xMode val="edge"/>
          <c:yMode val="edge"/>
          <c:x val="0.39831031480189477"/>
          <c:y val="5.758555989941117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Sheet1!$B$3</c:f>
              <c:strCache>
                <c:ptCount val="1"/>
                <c:pt idx="0">
                  <c:v>Query Count</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5B74-40A6-8872-A11F80A138F9}"/>
              </c:ext>
            </c:extLst>
          </c:dPt>
          <c:dPt>
            <c:idx val="1"/>
            <c:bubble3D val="0"/>
            <c:spPr>
              <a:solidFill>
                <a:schemeClr val="accent2"/>
              </a:solidFill>
              <a:ln w="19050">
                <a:noFill/>
              </a:ln>
              <a:effectLst/>
            </c:spPr>
            <c:extLst>
              <c:ext xmlns:c16="http://schemas.microsoft.com/office/drawing/2014/chart" uri="{C3380CC4-5D6E-409C-BE32-E72D297353CC}">
                <c16:uniqueId val="{00000003-5B74-40A6-8872-A11F80A138F9}"/>
              </c:ext>
            </c:extLst>
          </c:dPt>
          <c:dPt>
            <c:idx val="2"/>
            <c:bubble3D val="0"/>
            <c:spPr>
              <a:solidFill>
                <a:schemeClr val="accent3"/>
              </a:solidFill>
              <a:ln w="19050">
                <a:noFill/>
              </a:ln>
              <a:effectLst/>
            </c:spPr>
            <c:extLst>
              <c:ext xmlns:c16="http://schemas.microsoft.com/office/drawing/2014/chart" uri="{C3380CC4-5D6E-409C-BE32-E72D297353CC}">
                <c16:uniqueId val="{00000005-5B74-40A6-8872-A11F80A138F9}"/>
              </c:ext>
            </c:extLst>
          </c:dPt>
          <c:dPt>
            <c:idx val="3"/>
            <c:bubble3D val="0"/>
            <c:spPr>
              <a:solidFill>
                <a:schemeClr val="accent4"/>
              </a:solidFill>
              <a:ln w="19050">
                <a:noFill/>
              </a:ln>
              <a:effectLst/>
            </c:spPr>
            <c:extLst>
              <c:ext xmlns:c16="http://schemas.microsoft.com/office/drawing/2014/chart" uri="{C3380CC4-5D6E-409C-BE32-E72D297353CC}">
                <c16:uniqueId val="{00000007-5B74-40A6-8872-A11F80A138F9}"/>
              </c:ext>
            </c:extLst>
          </c:dPt>
          <c:dPt>
            <c:idx val="4"/>
            <c:bubble3D val="0"/>
            <c:spPr>
              <a:solidFill>
                <a:schemeClr val="accent5"/>
              </a:solidFill>
              <a:ln w="19050">
                <a:noFill/>
              </a:ln>
              <a:effectLst/>
            </c:spPr>
            <c:extLst>
              <c:ext xmlns:c16="http://schemas.microsoft.com/office/drawing/2014/chart" uri="{C3380CC4-5D6E-409C-BE32-E72D297353CC}">
                <c16:uniqueId val="{00000009-5B74-40A6-8872-A11F80A138F9}"/>
              </c:ext>
            </c:extLst>
          </c:dPt>
          <c:dPt>
            <c:idx val="5"/>
            <c:bubble3D val="0"/>
            <c:spPr>
              <a:solidFill>
                <a:schemeClr val="accent6"/>
              </a:solidFill>
              <a:ln w="19050">
                <a:noFill/>
              </a:ln>
              <a:effectLst/>
            </c:spPr>
            <c:extLst>
              <c:ext xmlns:c16="http://schemas.microsoft.com/office/drawing/2014/chart" uri="{C3380CC4-5D6E-409C-BE32-E72D297353CC}">
                <c16:uniqueId val="{0000000B-5B74-40A6-8872-A11F80A138F9}"/>
              </c:ext>
            </c:extLst>
          </c:dPt>
          <c:dLbls>
            <c:dLbl>
              <c:idx val="0"/>
              <c:layout>
                <c:manualLayout>
                  <c:x val="-0.7225443290336786"/>
                  <c:y val="-0.12882056007020298"/>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gd name="adj1" fmla="val 18750"/>
                        <a:gd name="adj2" fmla="val -8333"/>
                        <a:gd name="adj3" fmla="val 677507"/>
                        <a:gd name="adj4" fmla="val 252726"/>
                      </a:avLst>
                    </a:prstGeom>
                    <a:noFill/>
                    <a:ln>
                      <a:noFill/>
                    </a:ln>
                  </c15:spPr>
                </c:ext>
                <c:ext xmlns:c16="http://schemas.microsoft.com/office/drawing/2014/chart" uri="{C3380CC4-5D6E-409C-BE32-E72D297353CC}">
                  <c16:uniqueId val="{00000001-5B74-40A6-8872-A11F80A138F9}"/>
                </c:ext>
              </c:extLst>
            </c:dLbl>
            <c:dLbl>
              <c:idx val="1"/>
              <c:layout>
                <c:manualLayout>
                  <c:x val="-0.22964432679838973"/>
                  <c:y val="0.31862619293550631"/>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prstGeom>
                    <a:noFill/>
                    <a:ln>
                      <a:noFill/>
                    </a:ln>
                  </c15:spPr>
                </c:ext>
                <c:ext xmlns:c16="http://schemas.microsoft.com/office/drawing/2014/chart" uri="{C3380CC4-5D6E-409C-BE32-E72D297353CC}">
                  <c16:uniqueId val="{00000003-5B74-40A6-8872-A11F80A138F9}"/>
                </c:ext>
              </c:extLst>
            </c:dLbl>
            <c:dLbl>
              <c:idx val="2"/>
              <c:layout>
                <c:manualLayout>
                  <c:x val="-0.2264317609270875"/>
                  <c:y val="0.23275478738534655"/>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prstGeom>
                    <a:noFill/>
                    <a:ln>
                      <a:noFill/>
                    </a:ln>
                  </c15:spPr>
                </c:ext>
                <c:ext xmlns:c16="http://schemas.microsoft.com/office/drawing/2014/chart" uri="{C3380CC4-5D6E-409C-BE32-E72D297353CC}">
                  <c16:uniqueId val="{00000005-5B74-40A6-8872-A11F80A138F9}"/>
                </c:ext>
              </c:extLst>
            </c:dLbl>
            <c:dLbl>
              <c:idx val="3"/>
              <c:layout>
                <c:manualLayout>
                  <c:x val="-0.22605645565955032"/>
                  <c:y val="0.13809893894449446"/>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prstGeom>
                    <a:noFill/>
                    <a:ln>
                      <a:noFill/>
                    </a:ln>
                  </c15:spPr>
                </c:ext>
                <c:ext xmlns:c16="http://schemas.microsoft.com/office/drawing/2014/chart" uri="{C3380CC4-5D6E-409C-BE32-E72D297353CC}">
                  <c16:uniqueId val="{00000007-5B74-40A6-8872-A11F80A138F9}"/>
                </c:ext>
              </c:extLst>
            </c:dLbl>
            <c:dLbl>
              <c:idx val="4"/>
              <c:layout>
                <c:manualLayout>
                  <c:x val="-0.22629027311784747"/>
                  <c:y val="3.2219196335321471E-2"/>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prstGeom>
                    <a:noFill/>
                    <a:ln>
                      <a:noFill/>
                    </a:ln>
                  </c15:spPr>
                </c:ext>
                <c:ext xmlns:c16="http://schemas.microsoft.com/office/drawing/2014/chart" uri="{C3380CC4-5D6E-409C-BE32-E72D297353CC}">
                  <c16:uniqueId val="{00000009-5B74-40A6-8872-A11F80A138F9}"/>
                </c:ext>
              </c:extLst>
            </c:dLbl>
            <c:dLbl>
              <c:idx val="5"/>
              <c:layout>
                <c:manualLayout>
                  <c:x val="-0.22284388978824807"/>
                  <c:y val="-5.8691021277637666E-2"/>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prstGeom>
                    <a:noFill/>
                    <a:ln>
                      <a:noFill/>
                    </a:ln>
                  </c15:spPr>
                </c:ext>
                <c:ext xmlns:c16="http://schemas.microsoft.com/office/drawing/2014/chart" uri="{C3380CC4-5D6E-409C-BE32-E72D297353CC}">
                  <c16:uniqueId val="{0000000B-5B74-40A6-8872-A11F80A138F9}"/>
                </c:ext>
              </c:extLst>
            </c:dLbl>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borderCallout1">
                    <a:avLst/>
                  </a:prstGeom>
                  <a:noFill/>
                  <a:ln>
                    <a:noFill/>
                  </a:ln>
                </c15:spPr>
              </c:ext>
            </c:extLst>
          </c:dLbls>
          <c:cat>
            <c:strRef>
              <c:f>Sheet1!$A$4:$A$9</c:f>
              <c:strCache>
                <c:ptCount val="6"/>
                <c:pt idx="0">
                  <c:v>1 Table</c:v>
                </c:pt>
                <c:pt idx="1">
                  <c:v>2 Tables</c:v>
                </c:pt>
                <c:pt idx="2">
                  <c:v>3 Tables</c:v>
                </c:pt>
                <c:pt idx="3">
                  <c:v>4 Tables</c:v>
                </c:pt>
                <c:pt idx="4">
                  <c:v>5 Tables</c:v>
                </c:pt>
                <c:pt idx="5">
                  <c:v>5+ Tables</c:v>
                </c:pt>
              </c:strCache>
            </c:strRef>
          </c:cat>
          <c:val>
            <c:numRef>
              <c:f>Sheet1!$B$4:$B$9</c:f>
              <c:numCache>
                <c:formatCode>#,##0</c:formatCode>
                <c:ptCount val="6"/>
                <c:pt idx="0">
                  <c:v>123231877</c:v>
                </c:pt>
                <c:pt idx="1">
                  <c:v>4145938</c:v>
                </c:pt>
                <c:pt idx="2">
                  <c:v>547005</c:v>
                </c:pt>
                <c:pt idx="3">
                  <c:v>923205</c:v>
                </c:pt>
                <c:pt idx="4">
                  <c:v>279292</c:v>
                </c:pt>
                <c:pt idx="5">
                  <c:v>993109</c:v>
                </c:pt>
              </c:numCache>
            </c:numRef>
          </c:val>
          <c:extLst>
            <c:ext xmlns:c16="http://schemas.microsoft.com/office/drawing/2014/chart" uri="{C3380CC4-5D6E-409C-BE32-E72D297353CC}">
              <c16:uniqueId val="{0000000C-5B74-40A6-8872-A11F80A138F9}"/>
            </c:ext>
          </c:extLst>
        </c:ser>
        <c:dLbls>
          <c:showLegendKey val="0"/>
          <c:showVal val="0"/>
          <c:showCatName val="0"/>
          <c:showSerName val="0"/>
          <c:showPercent val="0"/>
          <c:showBubbleSize val="0"/>
          <c:showLeaderLines val="1"/>
        </c:dLbls>
        <c:firstSliceAng val="272"/>
        <c:holeSize val="3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[ML_Quotas.xlsx]1!PivotTable1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50">
                <a:solidFill>
                  <a:schemeClr val="tx1"/>
                </a:solidFill>
              </a:rPr>
              <a:t>Daily</a:t>
            </a:r>
            <a:r>
              <a:rPr lang="en-US" sz="1050" baseline="0">
                <a:solidFill>
                  <a:schemeClr val="tx1"/>
                </a:solidFill>
              </a:rPr>
              <a:t> Tables with more than 1500 Inserts / Updates / Deletes per Table Per Day</a:t>
            </a:r>
            <a:endParaRPr lang="en-US" sz="1050">
              <a:solidFill>
                <a:schemeClr val="tx1"/>
              </a:solidFill>
            </a:endParaRPr>
          </a:p>
        </c:rich>
      </c:tx>
      <c:layout>
        <c:manualLayout>
          <c:xMode val="edge"/>
          <c:yMode val="edge"/>
          <c:x val="0.1172946231788797"/>
          <c:y val="2.752293577981651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8315241017681212E-2"/>
          <c:y val="0.11036697247706422"/>
          <c:w val="0.90839163334951378"/>
          <c:h val="0.7490214067278288"/>
        </c:manualLayout>
      </c:layout>
      <c:lineChart>
        <c:grouping val="standard"/>
        <c:varyColors val="0"/>
        <c:ser>
          <c:idx val="0"/>
          <c:order val="0"/>
          <c:tx>
            <c:strRef>
              <c:f>'1'!$I$2</c:f>
              <c:strCache>
                <c:ptCount val="1"/>
                <c:pt idx="0">
                  <c:v>Total</c:v>
                </c:pt>
              </c:strCache>
            </c:strRef>
          </c:tx>
          <c:spPr>
            <a:ln w="28575" cap="rnd">
              <a:solidFill>
                <a:schemeClr val="accent3"/>
              </a:solidFill>
              <a:round/>
            </a:ln>
            <a:effectLst/>
          </c:spPr>
          <c:marker>
            <c:symbol val="none"/>
          </c:marker>
          <c:cat>
            <c:strRef>
              <c:f>'1'!$H$3:$H$33</c:f>
              <c:strCache>
                <c:ptCount val="30"/>
                <c:pt idx="0">
                  <c:v>2020-08-05</c:v>
                </c:pt>
                <c:pt idx="1">
                  <c:v>2020-08-06</c:v>
                </c:pt>
                <c:pt idx="2">
                  <c:v>2020-08-07</c:v>
                </c:pt>
                <c:pt idx="3">
                  <c:v>2020-08-08</c:v>
                </c:pt>
                <c:pt idx="4">
                  <c:v>2020-08-09</c:v>
                </c:pt>
                <c:pt idx="5">
                  <c:v>2020-08-10</c:v>
                </c:pt>
                <c:pt idx="6">
                  <c:v>2020-08-11</c:v>
                </c:pt>
                <c:pt idx="7">
                  <c:v>2020-08-12</c:v>
                </c:pt>
                <c:pt idx="8">
                  <c:v>2020-08-13</c:v>
                </c:pt>
                <c:pt idx="9">
                  <c:v>2020-08-14</c:v>
                </c:pt>
                <c:pt idx="10">
                  <c:v>2020-08-15</c:v>
                </c:pt>
                <c:pt idx="11">
                  <c:v>2020-08-16</c:v>
                </c:pt>
                <c:pt idx="12">
                  <c:v>2020-08-17</c:v>
                </c:pt>
                <c:pt idx="13">
                  <c:v>2020-08-18</c:v>
                </c:pt>
                <c:pt idx="14">
                  <c:v>2020-08-19</c:v>
                </c:pt>
                <c:pt idx="15">
                  <c:v>2020-08-20</c:v>
                </c:pt>
                <c:pt idx="16">
                  <c:v>2020-08-21</c:v>
                </c:pt>
                <c:pt idx="17">
                  <c:v>2020-08-22</c:v>
                </c:pt>
                <c:pt idx="18">
                  <c:v>2020-08-23</c:v>
                </c:pt>
                <c:pt idx="19">
                  <c:v>2020-08-24</c:v>
                </c:pt>
                <c:pt idx="20">
                  <c:v>2020-08-25</c:v>
                </c:pt>
                <c:pt idx="21">
                  <c:v>2020-08-26</c:v>
                </c:pt>
                <c:pt idx="22">
                  <c:v>2020-08-27</c:v>
                </c:pt>
                <c:pt idx="23">
                  <c:v>2020-08-28</c:v>
                </c:pt>
                <c:pt idx="24">
                  <c:v>2020-08-29</c:v>
                </c:pt>
                <c:pt idx="25">
                  <c:v>2020-08-30</c:v>
                </c:pt>
                <c:pt idx="26">
                  <c:v>2020-08-31</c:v>
                </c:pt>
                <c:pt idx="27">
                  <c:v>2020-09-01</c:v>
                </c:pt>
                <c:pt idx="28">
                  <c:v>2020-09-02</c:v>
                </c:pt>
                <c:pt idx="29">
                  <c:v>2020-09-03</c:v>
                </c:pt>
              </c:strCache>
            </c:strRef>
          </c:cat>
          <c:val>
            <c:numRef>
              <c:f>'1'!$I$3:$I$33</c:f>
              <c:numCache>
                <c:formatCode>General</c:formatCode>
                <c:ptCount val="30"/>
                <c:pt idx="0">
                  <c:v>89</c:v>
                </c:pt>
                <c:pt idx="1">
                  <c:v>126</c:v>
                </c:pt>
                <c:pt idx="2">
                  <c:v>143</c:v>
                </c:pt>
                <c:pt idx="3">
                  <c:v>173</c:v>
                </c:pt>
                <c:pt idx="4">
                  <c:v>183</c:v>
                </c:pt>
                <c:pt idx="5">
                  <c:v>131</c:v>
                </c:pt>
                <c:pt idx="6">
                  <c:v>102</c:v>
                </c:pt>
                <c:pt idx="7">
                  <c:v>85</c:v>
                </c:pt>
                <c:pt idx="8">
                  <c:v>84</c:v>
                </c:pt>
                <c:pt idx="9">
                  <c:v>115</c:v>
                </c:pt>
                <c:pt idx="10">
                  <c:v>172</c:v>
                </c:pt>
                <c:pt idx="11">
                  <c:v>159</c:v>
                </c:pt>
                <c:pt idx="12">
                  <c:v>113</c:v>
                </c:pt>
                <c:pt idx="13">
                  <c:v>85</c:v>
                </c:pt>
                <c:pt idx="14">
                  <c:v>107</c:v>
                </c:pt>
                <c:pt idx="15">
                  <c:v>97</c:v>
                </c:pt>
                <c:pt idx="16">
                  <c:v>89</c:v>
                </c:pt>
                <c:pt idx="17">
                  <c:v>173</c:v>
                </c:pt>
                <c:pt idx="18">
                  <c:v>167</c:v>
                </c:pt>
                <c:pt idx="19">
                  <c:v>47</c:v>
                </c:pt>
                <c:pt idx="20">
                  <c:v>99</c:v>
                </c:pt>
                <c:pt idx="21">
                  <c:v>88</c:v>
                </c:pt>
                <c:pt idx="22">
                  <c:v>77</c:v>
                </c:pt>
                <c:pt idx="23">
                  <c:v>106</c:v>
                </c:pt>
                <c:pt idx="24">
                  <c:v>165</c:v>
                </c:pt>
                <c:pt idx="25">
                  <c:v>137</c:v>
                </c:pt>
                <c:pt idx="26">
                  <c:v>80</c:v>
                </c:pt>
                <c:pt idx="27">
                  <c:v>120</c:v>
                </c:pt>
                <c:pt idx="28">
                  <c:v>116</c:v>
                </c:pt>
                <c:pt idx="29">
                  <c:v>88</c:v>
                </c:pt>
              </c:numCache>
            </c:numRef>
          </c:val>
          <c:smooth val="0"/>
          <c:extLst>
            <c:ext xmlns:c16="http://schemas.microsoft.com/office/drawing/2014/chart" uri="{C3380CC4-5D6E-409C-BE32-E72D297353CC}">
              <c16:uniqueId val="{00000000-E6BF-A747-8B87-110A447252A8}"/>
            </c:ext>
          </c:extLst>
        </c:ser>
        <c:dLbls>
          <c:showLegendKey val="0"/>
          <c:showVal val="0"/>
          <c:showCatName val="0"/>
          <c:showSerName val="0"/>
          <c:showPercent val="0"/>
          <c:showBubbleSize val="0"/>
        </c:dLbls>
        <c:smooth val="0"/>
        <c:axId val="732215504"/>
        <c:axId val="732214520"/>
      </c:lineChart>
      <c:catAx>
        <c:axId val="732215504"/>
        <c:scaling>
          <c:orientation val="minMax"/>
        </c:scaling>
        <c:delete val="0"/>
        <c:axPos val="b"/>
        <c:numFmt formatCode="[$-3409]dd\-mmm\-yy;@" sourceLinked="0"/>
        <c:majorTickMark val="none"/>
        <c:minorTickMark val="none"/>
        <c:tickLblPos val="nextTo"/>
        <c:spPr>
          <a:noFill/>
          <a:ln w="222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2214520"/>
        <c:crosses val="autoZero"/>
        <c:auto val="1"/>
        <c:lblAlgn val="ctr"/>
        <c:lblOffset val="100"/>
        <c:tickLblSkip val="5"/>
        <c:noMultiLvlLbl val="0"/>
      </c:catAx>
      <c:valAx>
        <c:axId val="732214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2215504"/>
        <c:crosses val="autoZero"/>
        <c:crossBetween val="between"/>
      </c:valAx>
      <c:spPr>
        <a:noFill/>
        <a:ln>
          <a:noFill/>
        </a:ln>
        <a:effectLst/>
      </c:spPr>
    </c:plotArea>
    <c:legend>
      <c:legendPos val="r"/>
      <c:layout>
        <c:manualLayout>
          <c:xMode val="edge"/>
          <c:yMode val="edge"/>
          <c:x val="0.3979095683176167"/>
          <c:y val="0.94822702208095555"/>
          <c:w val="0.20291314214854234"/>
          <c:h val="4.8775313636254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1-02-09T10:20:49.052" idx="2">
    <p:pos x="10" y="10"/>
    <p:text>Asking design for different stock image</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21-02-02T19:35:43.865" idx="5">
    <p:pos x="10" y="10"/>
    <p:text>Can you please add a "Active users" row below total users as well?</p:text>
    <p:extLst>
      <p:ext uri="{C676402C-5697-4E1C-873F-D02D1690AC5C}">
        <p15:threadingInfo xmlns:p15="http://schemas.microsoft.com/office/powerpoint/2012/main" timeZoneBias="0"/>
      </p:ext>
    </p:extLst>
  </p:cm>
  <p:cm authorId="3" dt="2021-02-03T16:18:08.938" idx="2">
    <p:pos x="1000" y="553"/>
    <p:text>title changed to "Key System Metrics"</p:text>
    <p:extLst>
      <p:ext uri="{C676402C-5697-4E1C-873F-D02D1690AC5C}">
        <p15:threadingInfo xmlns:p15="http://schemas.microsoft.com/office/powerpoint/2012/main" timeZoneBias="480"/>
      </p:ext>
    </p:extLst>
  </p:cm>
  <p:cm authorId="4" dt="2021-02-03T16:35:10.493" idx="8">
    <p:pos x="1000" y="649"/>
    <p:text>Again, it will be easier for long-term maintenance of the document if Concurrency is at the bottom</p:text>
    <p:extLst>
      <p:ext uri="{C676402C-5697-4E1C-873F-D02D1690AC5C}">
        <p15:threadingInfo xmlns:p15="http://schemas.microsoft.com/office/powerpoint/2012/main" timeZoneBias="480">
          <p15:parentCm authorId="3"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2-09T10:20:05.026" idx="1">
    <p:pos x="10" y="10"/>
    <p:text>Fawad &amp; Stephen creating new slide to be sent to design team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2-09T10:21:19.755" idx="3">
    <p:pos x="10" y="10"/>
    <p:text>Capitalized join</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2-09T11:01:05.437" idx="4">
    <p:pos x="10" y="10"/>
    <p:text>Reworded slide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26</a:t>
            </a:fld>
            <a:endParaRPr lang="en-US"/>
          </a:p>
        </p:txBody>
      </p:sp>
    </p:spTree>
    <p:extLst>
      <p:ext uri="{BB962C8B-B14F-4D97-AF65-F5344CB8AC3E}">
        <p14:creationId xmlns:p14="http://schemas.microsoft.com/office/powerpoint/2010/main" val="2675125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28</a:t>
            </a:fld>
            <a:endParaRPr lang="en-US"/>
          </a:p>
        </p:txBody>
      </p:sp>
    </p:spTree>
    <p:extLst>
      <p:ext uri="{BB962C8B-B14F-4D97-AF65-F5344CB8AC3E}">
        <p14:creationId xmlns:p14="http://schemas.microsoft.com/office/powerpoint/2010/main" val="587446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29</a:t>
            </a:fld>
            <a:endParaRPr lang="en-US"/>
          </a:p>
        </p:txBody>
      </p:sp>
    </p:spTree>
    <p:extLst>
      <p:ext uri="{BB962C8B-B14F-4D97-AF65-F5344CB8AC3E}">
        <p14:creationId xmlns:p14="http://schemas.microsoft.com/office/powerpoint/2010/main" val="2860285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bq_appid_detail.csv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30</a:t>
            </a:fld>
            <a:endParaRPr lang="en-US"/>
          </a:p>
        </p:txBody>
      </p:sp>
    </p:spTree>
    <p:extLst>
      <p:ext uri="{BB962C8B-B14F-4D97-AF65-F5344CB8AC3E}">
        <p14:creationId xmlns:p14="http://schemas.microsoft.com/office/powerpoint/2010/main" val="2108388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6514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116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42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296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93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159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985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err="1"/>
              <a:t>project.dataset.table</a:t>
            </a:r>
            <a:endParaRPr lang="en-US"/>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46</a:t>
            </a:fld>
            <a:endParaRPr lang="en-US"/>
          </a:p>
        </p:txBody>
      </p:sp>
    </p:spTree>
    <p:extLst>
      <p:ext uri="{BB962C8B-B14F-4D97-AF65-F5344CB8AC3E}">
        <p14:creationId xmlns:p14="http://schemas.microsoft.com/office/powerpoint/2010/main" val="1067662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err="1"/>
              <a:t>project.dataset.table</a:t>
            </a:r>
            <a:endParaRPr lang="en-US"/>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14</a:t>
            </a:fld>
            <a:endParaRPr lang="en-US"/>
          </a:p>
        </p:txBody>
      </p:sp>
    </p:spTree>
    <p:extLst>
      <p:ext uri="{BB962C8B-B14F-4D97-AF65-F5344CB8AC3E}">
        <p14:creationId xmlns:p14="http://schemas.microsoft.com/office/powerpoint/2010/main" val="466801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15</a:t>
            </a:fld>
            <a:endParaRPr lang="en-US"/>
          </a:p>
        </p:txBody>
      </p:sp>
    </p:spTree>
    <p:extLst>
      <p:ext uri="{BB962C8B-B14F-4D97-AF65-F5344CB8AC3E}">
        <p14:creationId xmlns:p14="http://schemas.microsoft.com/office/powerpoint/2010/main" val="3395085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www.hostdime.com</a:t>
            </a:r>
            <a:r>
              <a:rPr lang="en-US"/>
              <a:t>/blog/data-egress-fees-cloud/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18</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a:solidFill>
                  <a:schemeClr val="tx2"/>
                </a:solidFill>
              </a:rPr>
              <a:t>Joins…(LEFT)</a:t>
            </a:r>
          </a:p>
          <a:p>
            <a:pPr defTabSz="934974">
              <a:defRPr/>
            </a:pPr>
            <a:r>
              <a:rPr lang="en-US">
                <a:solidFill>
                  <a:schemeClr val="tx2"/>
                </a:solidFill>
              </a:rPr>
              <a:t>DBQL Results Package</a:t>
            </a:r>
          </a:p>
          <a:p>
            <a:pPr defTabSz="934974">
              <a:defRPr/>
            </a:pPr>
            <a:r>
              <a:rPr lang="en-US">
                <a:solidFill>
                  <a:schemeClr val="tx2"/>
                </a:solidFill>
              </a:rPr>
              <a:t>ML_Consumption1.xlsx</a:t>
            </a:r>
          </a:p>
          <a:p>
            <a:pPr defTabSz="934974">
              <a:defRPr/>
            </a:pPr>
            <a:r>
              <a:rPr lang="en-US">
                <a:solidFill>
                  <a:schemeClr val="tx2"/>
                </a:solidFill>
              </a:rPr>
              <a:t>Tab 4</a:t>
            </a:r>
          </a:p>
          <a:p>
            <a:pPr defTabSz="934974">
              <a:defRPr/>
            </a:pPr>
            <a:endParaRPr lang="en-US">
              <a:solidFill>
                <a:schemeClr val="tx2"/>
              </a:solidFill>
            </a:endParaRPr>
          </a:p>
          <a:p>
            <a:pPr defTabSz="934974">
              <a:defRPr/>
            </a:pPr>
            <a:r>
              <a:rPr lang="en-US">
                <a:solidFill>
                  <a:schemeClr val="tx2"/>
                </a:solidFill>
              </a:rPr>
              <a:t>Copy and format</a:t>
            </a:r>
          </a:p>
          <a:p>
            <a:endParaRPr lang="en-US"/>
          </a:p>
          <a:p>
            <a:r>
              <a:rPr lang="en-US"/>
              <a:t>Query Types… RIGHT</a:t>
            </a:r>
          </a:p>
          <a:p>
            <a:pPr defTabSz="934974">
              <a:defRPr/>
            </a:pPr>
            <a:r>
              <a:rPr lang="en-US">
                <a:solidFill>
                  <a:schemeClr val="tx2"/>
                </a:solidFill>
              </a:rPr>
              <a:t>DBQL Results Package</a:t>
            </a:r>
          </a:p>
          <a:p>
            <a:pPr defTabSz="934974">
              <a:defRPr/>
            </a:pPr>
            <a:r>
              <a:rPr lang="en-US">
                <a:solidFill>
                  <a:schemeClr val="tx2"/>
                </a:solidFill>
              </a:rPr>
              <a:t>ML_Consumption2.xlsx</a:t>
            </a:r>
          </a:p>
          <a:p>
            <a:pPr defTabSz="934974">
              <a:defRPr/>
            </a:pPr>
            <a:r>
              <a:rPr lang="en-US">
                <a:solidFill>
                  <a:schemeClr val="tx2"/>
                </a:solidFill>
              </a:rPr>
              <a:t>Tab 5</a:t>
            </a:r>
          </a:p>
          <a:p>
            <a:pPr defTabSz="934974">
              <a:defRPr/>
            </a:pPr>
            <a:r>
              <a:rPr lang="en-US">
                <a:solidFill>
                  <a:schemeClr val="tx2"/>
                </a:solidFill>
              </a:rPr>
              <a:t>Pivot Table</a:t>
            </a:r>
          </a:p>
          <a:p>
            <a:endParaRPr lang="en-US"/>
          </a:p>
          <a:p>
            <a:pPr defTabSz="934974">
              <a:defRPr/>
            </a:pPr>
            <a:r>
              <a:rPr lang="en-US">
                <a:solidFill>
                  <a:schemeClr val="tx2"/>
                </a:solidFill>
              </a:rPr>
              <a:t>Copy the top X rows</a:t>
            </a:r>
          </a:p>
          <a:p>
            <a:r>
              <a:rPr lang="en-US"/>
              <a:t>Format</a:t>
            </a:r>
          </a:p>
        </p:txBody>
      </p:sp>
      <p:sp>
        <p:nvSpPr>
          <p:cNvPr id="4" name="Slide Number Placeholder 3"/>
          <p:cNvSpPr>
            <a:spLocks noGrp="1"/>
          </p:cNvSpPr>
          <p:nvPr>
            <p:ph type="sldNum" sz="quarter" idx="5"/>
          </p:nvPr>
        </p:nvSpPr>
        <p:spPr/>
        <p:txBody>
          <a:bodyPr/>
          <a:lstStyle/>
          <a:p>
            <a:fld id="{6E722640-B1CC-483F-9E6D-83B1F4A496A7}" type="slidenum">
              <a:rPr lang="en-US" smtClean="0"/>
              <a:t>25</a:t>
            </a:fld>
            <a:endParaRPr lang="en-US"/>
          </a:p>
        </p:txBody>
      </p:sp>
    </p:spTree>
    <p:extLst>
      <p:ext uri="{BB962C8B-B14F-4D97-AF65-F5344CB8AC3E}">
        <p14:creationId xmlns:p14="http://schemas.microsoft.com/office/powerpoint/2010/main" val="32093199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http://cdn.onlinewebfonts.com/svg/img_343679.png" TargetMode="Externa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10.xml"/><Relationship Id="rId6" Type="http://schemas.openxmlformats.org/officeDocument/2006/relationships/comments" Target="../comments/comment4.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http://cdn.onlinewebfonts.com/svg/img_343679.png"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http://cdn.onlinewebfonts.com/svg/img_343679.png" TargetMode="External"/><Relationship Id="rId5" Type="http://schemas.openxmlformats.org/officeDocument/2006/relationships/image" Target="../media/image27.png"/><Relationship Id="rId4" Type="http://schemas.openxmlformats.org/officeDocument/2006/relationships/chart" Target="../charts/chart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19.xml"/><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20.xm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comments" Target="../comments/comment5.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val:bq_intro.csv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val:bq_intro.csv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val:bq_intro.csv</a:t>
            </a:r>
            <a:r>
              <a:rPr lang="en-US" dirty="0">
                <a:solidFill>
                  <a:schemeClr val="bg1">
                    <a:lumMod val="85000"/>
                  </a:schemeClr>
                </a:solidFill>
              </a:rPr>
              <a:t>[1:8]}}, {{</a:t>
            </a:r>
            <a:r>
              <a:rPr lang="en-US" dirty="0" err="1">
                <a:solidFill>
                  <a:schemeClr val="bg1">
                    <a:lumMod val="85000"/>
                  </a:schemeClr>
                </a:solidFill>
              </a:rPr>
              <a:t>val:bq_intro.csv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val:bq_intro.csv</a:t>
            </a:r>
            <a:r>
              <a:rPr lang="en-US" dirty="0">
                <a:solidFill>
                  <a:schemeClr val="bg1">
                    <a:lumMod val="85000"/>
                  </a:schemeClr>
                </a:solidFill>
              </a:rPr>
              <a:t>[1:7]}}</a:t>
            </a:r>
          </a:p>
        </p:txBody>
      </p:sp>
    </p:spTree>
    <p:extLst>
      <p:ext uri="{BB962C8B-B14F-4D97-AF65-F5344CB8AC3E}">
        <p14:creationId xmlns:p14="http://schemas.microsoft.com/office/powerpoint/2010/main" val="36175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7F9098-C499-0448-937C-A98A8F70AAD1}"/>
              </a:ext>
            </a:extLst>
          </p:cNvPr>
          <p:cNvSpPr>
            <a:spLocks noGrp="1"/>
          </p:cNvSpPr>
          <p:nvPr>
            <p:ph type="subTitle" idx="1"/>
          </p:nvPr>
        </p:nvSpPr>
        <p:spPr/>
        <p:txBody>
          <a:bodyPr/>
          <a:lstStyle/>
          <a:p>
            <a:r>
              <a:rPr lang="en-US" sz="2400" dirty="0">
                <a:solidFill>
                  <a:schemeClr val="bg1">
                    <a:lumMod val="95000"/>
                  </a:schemeClr>
                </a:solidFill>
              </a:rPr>
              <a:t>{{</a:t>
            </a:r>
            <a:r>
              <a:rPr lang="en-US" sz="2400" dirty="0" err="1">
                <a:solidFill>
                  <a:schemeClr val="bg1">
                    <a:lumMod val="95000"/>
                  </a:schemeClr>
                </a:solidFill>
              </a:rPr>
              <a:t>val:bq_intro.csv</a:t>
            </a:r>
            <a:r>
              <a:rPr lang="en-US" sz="2400" dirty="0">
                <a:solidFill>
                  <a:schemeClr val="bg1">
                    <a:lumMod val="95000"/>
                  </a:schemeClr>
                </a:solidFill>
              </a:rPr>
              <a:t>[1:2]}}</a:t>
            </a:r>
          </a:p>
        </p:txBody>
      </p:sp>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71">
            <a:extLst>
              <a:ext uri="{FF2B5EF4-FFF2-40B4-BE49-F238E27FC236}">
                <a16:creationId xmlns:a16="http://schemas.microsoft.com/office/drawing/2014/main" id="{089561FC-55D5-4D43-B1D2-E66CB377D6C9}"/>
              </a:ext>
            </a:extLst>
          </p:cNvPr>
          <p:cNvSpPr>
            <a:spLocks noChangeAspect="1"/>
          </p:cNvSpPr>
          <p:nvPr/>
        </p:nvSpPr>
        <p:spPr>
          <a:xfrm>
            <a:off x="6298678" y="4932034"/>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nvGrpSpPr>
          <p:cNvPr id="75" name="Group 74">
            <a:extLst>
              <a:ext uri="{FF2B5EF4-FFF2-40B4-BE49-F238E27FC236}">
                <a16:creationId xmlns:a16="http://schemas.microsoft.com/office/drawing/2014/main" id="{9786BA43-1974-0547-95B8-7B1D3C8FED44}"/>
              </a:ext>
            </a:extLst>
          </p:cNvPr>
          <p:cNvGrpSpPr/>
          <p:nvPr/>
        </p:nvGrpSpPr>
        <p:grpSpPr>
          <a:xfrm>
            <a:off x="6301268" y="4152295"/>
            <a:ext cx="350520" cy="262800"/>
            <a:chOff x="10687050" y="3263646"/>
            <a:chExt cx="350520" cy="259080"/>
          </a:xfrm>
          <a:solidFill>
            <a:schemeClr val="accent2">
              <a:lumMod val="40000"/>
              <a:lumOff val="60000"/>
            </a:schemeClr>
          </a:solidFill>
        </p:grpSpPr>
        <p:sp>
          <p:nvSpPr>
            <p:cNvPr id="78" name="Freeform 77">
              <a:extLst>
                <a:ext uri="{FF2B5EF4-FFF2-40B4-BE49-F238E27FC236}">
                  <a16:creationId xmlns:a16="http://schemas.microsoft.com/office/drawing/2014/main" id="{ABB352DC-BA4A-4A41-9FAE-7AB82B69CF3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B27444ED-9CFE-624E-8C11-1839A95F5849}"/>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36C352D1-9562-9549-8DE5-0F6B02FB452A}"/>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5099E58B-471B-D746-8FDF-839BEE2496B2}"/>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B837B39B-6E05-E143-AB5F-DBB6C8965A79}"/>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59FAF792-2C7A-F745-B425-984F4B05F601}"/>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grpSp>
        <p:nvGrpSpPr>
          <p:cNvPr id="21" name="Group 20">
            <a:extLst>
              <a:ext uri="{FF2B5EF4-FFF2-40B4-BE49-F238E27FC236}">
                <a16:creationId xmlns:a16="http://schemas.microsoft.com/office/drawing/2014/main" id="{56CC7451-B8B9-0541-801C-55083F3035FB}"/>
              </a:ext>
            </a:extLst>
          </p:cNvPr>
          <p:cNvGrpSpPr/>
          <p:nvPr/>
        </p:nvGrpSpPr>
        <p:grpSpPr>
          <a:xfrm>
            <a:off x="974540" y="3747863"/>
            <a:ext cx="4480933" cy="830997"/>
            <a:chOff x="1437249" y="3747863"/>
            <a:chExt cx="4480933" cy="830997"/>
          </a:xfrm>
        </p:grpSpPr>
        <p:sp>
          <p:nvSpPr>
            <p:cNvPr id="12" name="TextBox 11">
              <a:extLst>
                <a:ext uri="{FF2B5EF4-FFF2-40B4-BE49-F238E27FC236}">
                  <a16:creationId xmlns:a16="http://schemas.microsoft.com/office/drawing/2014/main" id="{E6476BFC-08FA-7444-9805-BC7EB2DA1EE7}"/>
                </a:ext>
              </a:extLst>
            </p:cNvPr>
            <p:cNvSpPr txBox="1"/>
            <p:nvPr/>
          </p:nvSpPr>
          <p:spPr>
            <a:xfrm>
              <a:off x="3183138" y="3809418"/>
              <a:ext cx="273504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Active users, business</a:t>
              </a:r>
              <a:b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b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2025780" y="3747863"/>
              <a:ext cx="121379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384951"/>
                  </a:solidFill>
                  <a:effectLst/>
                  <a:uLnTx/>
                  <a:uFillTx/>
                  <a:latin typeface="Arial" panose="020B0604020202020204"/>
                  <a:ea typeface="+mn-ea"/>
                  <a:cs typeface="+mn-cs"/>
                </a:rPr>
                <a:t>304</a:t>
              </a: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1437249"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7" name="Group 16">
            <a:extLst>
              <a:ext uri="{FF2B5EF4-FFF2-40B4-BE49-F238E27FC236}">
                <a16:creationId xmlns:a16="http://schemas.microsoft.com/office/drawing/2014/main" id="{98D25C45-785A-BA49-A56D-7B76A9B4D691}"/>
              </a:ext>
            </a:extLst>
          </p:cNvPr>
          <p:cNvGrpSpPr/>
          <p:nvPr/>
        </p:nvGrpSpPr>
        <p:grpSpPr>
          <a:xfrm>
            <a:off x="998576" y="2392787"/>
            <a:ext cx="3647380" cy="830997"/>
            <a:chOff x="1461285" y="2392787"/>
            <a:chExt cx="3647380" cy="830997"/>
          </a:xfrm>
        </p:grpSpPr>
        <p:sp>
          <p:nvSpPr>
            <p:cNvPr id="10" name="TextBox 9">
              <a:extLst>
                <a:ext uri="{FF2B5EF4-FFF2-40B4-BE49-F238E27FC236}">
                  <a16:creationId xmlns:a16="http://schemas.microsoft.com/office/drawing/2014/main" id="{13DF3DD5-CA85-7B44-9893-E0F98565537A}"/>
                </a:ext>
              </a:extLst>
            </p:cNvPr>
            <p:cNvSpPr txBox="1"/>
            <p:nvPr/>
          </p:nvSpPr>
          <p:spPr>
            <a:xfrm>
              <a:off x="3183138" y="2454342"/>
              <a:ext cx="192552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Applications on</a:t>
              </a:r>
              <a:b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b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2025780" y="2392787"/>
              <a:ext cx="121379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384951"/>
                  </a:solidFill>
                  <a:effectLst/>
                  <a:uLnTx/>
                  <a:uFillTx/>
                  <a:latin typeface="Arial" panose="020B0604020202020204"/>
                  <a:ea typeface="+mn-ea"/>
                  <a:cs typeface="+mn-cs"/>
                </a:rPr>
                <a:t>100</a:t>
              </a: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1461285"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cxnSp>
        <p:nvCxnSpPr>
          <p:cNvPr id="51" name="Straight Connector 50">
            <a:extLst>
              <a:ext uri="{FF2B5EF4-FFF2-40B4-BE49-F238E27FC236}">
                <a16:creationId xmlns:a16="http://schemas.microsoft.com/office/drawing/2014/main" id="{D0061987-63EB-D743-A6BB-A5A17AFA577C}"/>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0D12316C-27F2-FD47-98B1-FC00DFD1F6DA}"/>
              </a:ext>
            </a:extLst>
          </p:cNvPr>
          <p:cNvGrpSpPr/>
          <p:nvPr/>
        </p:nvGrpSpPr>
        <p:grpSpPr>
          <a:xfrm>
            <a:off x="7755106" y="1844365"/>
            <a:ext cx="2326988" cy="461665"/>
            <a:chOff x="6807653" y="1436741"/>
            <a:chExt cx="2326988" cy="461665"/>
          </a:xfrm>
        </p:grpSpPr>
        <p:sp>
          <p:nvSpPr>
            <p:cNvPr id="67" name="TextBox 66">
              <a:extLst>
                <a:ext uri="{FF2B5EF4-FFF2-40B4-BE49-F238E27FC236}">
                  <a16:creationId xmlns:a16="http://schemas.microsoft.com/office/drawing/2014/main" id="{FD769391-ECA2-A64F-9A0D-8E7BCBBCECA1}"/>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Annual queries</a:t>
              </a:r>
            </a:p>
          </p:txBody>
        </p:sp>
        <p:sp>
          <p:nvSpPr>
            <p:cNvPr id="68" name="TextBox 67">
              <a:extLst>
                <a:ext uri="{FF2B5EF4-FFF2-40B4-BE49-F238E27FC236}">
                  <a16:creationId xmlns:a16="http://schemas.microsoft.com/office/drawing/2014/main" id="{6136836B-9B6A-2345-8EEF-1DF0B3D75205}"/>
                </a:ext>
              </a:extLst>
            </p:cNvPr>
            <p:cNvSpPr txBox="1"/>
            <p:nvPr/>
          </p:nvSpPr>
          <p:spPr>
            <a:xfrm>
              <a:off x="6807653" y="1436741"/>
              <a:ext cx="835485"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0.3B</a:t>
              </a:r>
            </a:p>
          </p:txBody>
        </p:sp>
      </p:grpSp>
      <p:grpSp>
        <p:nvGrpSpPr>
          <p:cNvPr id="33" name="Group 32">
            <a:extLst>
              <a:ext uri="{FF2B5EF4-FFF2-40B4-BE49-F238E27FC236}">
                <a16:creationId xmlns:a16="http://schemas.microsoft.com/office/drawing/2014/main" id="{B45ADFD5-6326-3D41-97D8-6EADAEA4B0F1}"/>
              </a:ext>
            </a:extLst>
          </p:cNvPr>
          <p:cNvGrpSpPr/>
          <p:nvPr/>
        </p:nvGrpSpPr>
        <p:grpSpPr>
          <a:xfrm>
            <a:off x="7806402" y="2600894"/>
            <a:ext cx="3680736" cy="461665"/>
            <a:chOff x="6858949" y="2548270"/>
            <a:chExt cx="3680736" cy="461665"/>
          </a:xfrm>
        </p:grpSpPr>
        <p:sp>
          <p:nvSpPr>
            <p:cNvPr id="70" name="TextBox 69">
              <a:extLst>
                <a:ext uri="{FF2B5EF4-FFF2-40B4-BE49-F238E27FC236}">
                  <a16:creationId xmlns:a16="http://schemas.microsoft.com/office/drawing/2014/main" id="{192B7754-593C-9A4F-8A63-B9E135240655}"/>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month</a:t>
              </a:r>
            </a:p>
          </p:txBody>
        </p:sp>
        <p:sp>
          <p:nvSpPr>
            <p:cNvPr id="71" name="TextBox 70">
              <a:extLst>
                <a:ext uri="{FF2B5EF4-FFF2-40B4-BE49-F238E27FC236}">
                  <a16:creationId xmlns:a16="http://schemas.microsoft.com/office/drawing/2014/main" id="{218AE9BF-2AE2-4948-8FAC-1CC989175230}"/>
                </a:ext>
              </a:extLst>
            </p:cNvPr>
            <p:cNvSpPr txBox="1"/>
            <p:nvPr/>
          </p:nvSpPr>
          <p:spPr>
            <a:xfrm>
              <a:off x="6858949" y="2548270"/>
              <a:ext cx="784189"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26M</a:t>
              </a:r>
            </a:p>
          </p:txBody>
        </p:sp>
      </p:grpSp>
      <p:grpSp>
        <p:nvGrpSpPr>
          <p:cNvPr id="32" name="Group 31">
            <a:extLst>
              <a:ext uri="{FF2B5EF4-FFF2-40B4-BE49-F238E27FC236}">
                <a16:creationId xmlns:a16="http://schemas.microsoft.com/office/drawing/2014/main" id="{644101CE-37C0-594E-A4AC-BB5B2D088D20}"/>
              </a:ext>
            </a:extLst>
          </p:cNvPr>
          <p:cNvGrpSpPr/>
          <p:nvPr/>
        </p:nvGrpSpPr>
        <p:grpSpPr>
          <a:xfrm>
            <a:off x="7721442" y="3357423"/>
            <a:ext cx="4152060" cy="461665"/>
            <a:chOff x="6773989" y="3484031"/>
            <a:chExt cx="4152060" cy="461665"/>
          </a:xfrm>
        </p:grpSpPr>
        <p:sp>
          <p:nvSpPr>
            <p:cNvPr id="73" name="TextBox 72">
              <a:extLst>
                <a:ext uri="{FF2B5EF4-FFF2-40B4-BE49-F238E27FC236}">
                  <a16:creationId xmlns:a16="http://schemas.microsoft.com/office/drawing/2014/main" id="{565DCF47-CB5F-6844-835A-9A4A8189F4A1}"/>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74" name="TextBox 73">
              <a:extLst>
                <a:ext uri="{FF2B5EF4-FFF2-40B4-BE49-F238E27FC236}">
                  <a16:creationId xmlns:a16="http://schemas.microsoft.com/office/drawing/2014/main" id="{B99316E7-CA2B-824E-B79D-0DFC2E10CFD5}"/>
                </a:ext>
              </a:extLst>
            </p:cNvPr>
            <p:cNvSpPr txBox="1"/>
            <p:nvPr/>
          </p:nvSpPr>
          <p:spPr>
            <a:xfrm>
              <a:off x="6773989" y="3484031"/>
              <a:ext cx="869149"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0.9M</a:t>
              </a:r>
            </a:p>
          </p:txBody>
        </p:sp>
      </p:grpSp>
      <p:grpSp>
        <p:nvGrpSpPr>
          <p:cNvPr id="31" name="Group 30">
            <a:extLst>
              <a:ext uri="{FF2B5EF4-FFF2-40B4-BE49-F238E27FC236}">
                <a16:creationId xmlns:a16="http://schemas.microsoft.com/office/drawing/2014/main" id="{C4D08185-F872-E947-805D-C92B7E34DF9B}"/>
              </a:ext>
            </a:extLst>
          </p:cNvPr>
          <p:cNvGrpSpPr/>
          <p:nvPr/>
        </p:nvGrpSpPr>
        <p:grpSpPr>
          <a:xfrm>
            <a:off x="7206879" y="4113952"/>
            <a:ext cx="4341943" cy="461665"/>
            <a:chOff x="6259426" y="4645136"/>
            <a:chExt cx="4341943" cy="461665"/>
          </a:xfrm>
        </p:grpSpPr>
        <p:sp>
          <p:nvSpPr>
            <p:cNvPr id="76" name="TextBox 75">
              <a:extLst>
                <a:ext uri="{FF2B5EF4-FFF2-40B4-BE49-F238E27FC236}">
                  <a16:creationId xmlns:a16="http://schemas.microsoft.com/office/drawing/2014/main" id="{04292B9E-B24E-9B48-83A2-42BB347BC568}"/>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p>
          </p:txBody>
        </p:sp>
        <p:sp>
          <p:nvSpPr>
            <p:cNvPr id="77" name="TextBox 76">
              <a:extLst>
                <a:ext uri="{FF2B5EF4-FFF2-40B4-BE49-F238E27FC236}">
                  <a16:creationId xmlns:a16="http://schemas.microsoft.com/office/drawing/2014/main" id="{731DD072-AD83-0443-B38A-91D7263255C3}"/>
                </a:ext>
              </a:extLst>
            </p:cNvPr>
            <p:cNvSpPr txBox="1"/>
            <p:nvPr/>
          </p:nvSpPr>
          <p:spPr>
            <a:xfrm>
              <a:off x="6259426" y="4645136"/>
              <a:ext cx="1383712"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1.4 secs</a:t>
              </a:r>
            </a:p>
          </p:txBody>
        </p:sp>
      </p:grpSp>
      <p:grpSp>
        <p:nvGrpSpPr>
          <p:cNvPr id="30" name="Group 29">
            <a:extLst>
              <a:ext uri="{FF2B5EF4-FFF2-40B4-BE49-F238E27FC236}">
                <a16:creationId xmlns:a16="http://schemas.microsoft.com/office/drawing/2014/main" id="{B450C1F0-7B97-554C-8C1B-9AB99F5E8378}"/>
              </a:ext>
            </a:extLst>
          </p:cNvPr>
          <p:cNvGrpSpPr/>
          <p:nvPr/>
        </p:nvGrpSpPr>
        <p:grpSpPr>
          <a:xfrm>
            <a:off x="7891361" y="4870479"/>
            <a:ext cx="3208641" cy="461665"/>
            <a:chOff x="6943908" y="5553525"/>
            <a:chExt cx="3208641" cy="461665"/>
          </a:xfrm>
        </p:grpSpPr>
        <p:sp>
          <p:nvSpPr>
            <p:cNvPr id="79" name="TextBox 78">
              <a:extLst>
                <a:ext uri="{FF2B5EF4-FFF2-40B4-BE49-F238E27FC236}">
                  <a16:creationId xmlns:a16="http://schemas.microsoft.com/office/drawing/2014/main" id="{77647C71-3161-4740-9F79-29EACFA6A407}"/>
                </a:ext>
              </a:extLst>
            </p:cNvPr>
            <p:cNvSpPr txBox="1"/>
            <p:nvPr/>
          </p:nvSpPr>
          <p:spPr>
            <a:xfrm>
              <a:off x="7676550" y="5615080"/>
              <a:ext cx="247599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Concurrent queries (peak)</a:t>
              </a:r>
            </a:p>
          </p:txBody>
        </p:sp>
        <p:sp>
          <p:nvSpPr>
            <p:cNvPr id="80" name="TextBox 79">
              <a:extLst>
                <a:ext uri="{FF2B5EF4-FFF2-40B4-BE49-F238E27FC236}">
                  <a16:creationId xmlns:a16="http://schemas.microsoft.com/office/drawing/2014/main" id="{773D1135-58A7-7842-BB62-D6F3621D9993}"/>
                </a:ext>
              </a:extLst>
            </p:cNvPr>
            <p:cNvSpPr txBox="1"/>
            <p:nvPr/>
          </p:nvSpPr>
          <p:spPr>
            <a:xfrm>
              <a:off x="6943908" y="5553525"/>
              <a:ext cx="699230"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162</a:t>
              </a:r>
            </a:p>
          </p:txBody>
        </p:sp>
      </p:grpSp>
      <p:grpSp>
        <p:nvGrpSpPr>
          <p:cNvPr id="36" name="Group 35">
            <a:extLst>
              <a:ext uri="{FF2B5EF4-FFF2-40B4-BE49-F238E27FC236}">
                <a16:creationId xmlns:a16="http://schemas.microsoft.com/office/drawing/2014/main" id="{0E2198B1-2152-9640-A732-F883B7A547DA}"/>
              </a:ext>
            </a:extLst>
          </p:cNvPr>
          <p:cNvGrpSpPr/>
          <p:nvPr/>
        </p:nvGrpSpPr>
        <p:grpSpPr>
          <a:xfrm>
            <a:off x="6301268" y="1906049"/>
            <a:ext cx="1185532" cy="324000"/>
            <a:chOff x="6301268" y="1906049"/>
            <a:chExt cx="1185532" cy="324000"/>
          </a:xfrm>
        </p:grpSpPr>
        <p:grpSp>
          <p:nvGrpSpPr>
            <p:cNvPr id="89" name="Group 88">
              <a:extLst>
                <a:ext uri="{FF2B5EF4-FFF2-40B4-BE49-F238E27FC236}">
                  <a16:creationId xmlns:a16="http://schemas.microsoft.com/office/drawing/2014/main" id="{60326452-6FFA-3444-92E1-0D200E752520}"/>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90" name="Freeform 89">
                <a:extLst>
                  <a:ext uri="{FF2B5EF4-FFF2-40B4-BE49-F238E27FC236}">
                    <a16:creationId xmlns:a16="http://schemas.microsoft.com/office/drawing/2014/main" id="{27302979-322A-874C-9841-CD6403EA3BA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90">
                <a:extLst>
                  <a:ext uri="{FF2B5EF4-FFF2-40B4-BE49-F238E27FC236}">
                    <a16:creationId xmlns:a16="http://schemas.microsoft.com/office/drawing/2014/main" id="{BE0307B4-FC12-A240-98E2-9012545861B8}"/>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92" name="Group 91">
              <a:extLst>
                <a:ext uri="{FF2B5EF4-FFF2-40B4-BE49-F238E27FC236}">
                  <a16:creationId xmlns:a16="http://schemas.microsoft.com/office/drawing/2014/main" id="{FF378DCA-22E0-C74D-90EF-C182DBF68651}"/>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93" name="Freeform 92">
                <a:extLst>
                  <a:ext uri="{FF2B5EF4-FFF2-40B4-BE49-F238E27FC236}">
                    <a16:creationId xmlns:a16="http://schemas.microsoft.com/office/drawing/2014/main" id="{923FA4B1-6641-3447-86E1-9091CFAA737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93">
                <a:extLst>
                  <a:ext uri="{FF2B5EF4-FFF2-40B4-BE49-F238E27FC236}">
                    <a16:creationId xmlns:a16="http://schemas.microsoft.com/office/drawing/2014/main" id="{5BABBDF0-2C17-9E43-AED8-08FDC6DCA98B}"/>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95" name="Group 94">
              <a:extLst>
                <a:ext uri="{FF2B5EF4-FFF2-40B4-BE49-F238E27FC236}">
                  <a16:creationId xmlns:a16="http://schemas.microsoft.com/office/drawing/2014/main" id="{5A0147DD-3CB0-BB41-B1FB-25131D508844}"/>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96" name="Freeform 95">
                <a:extLst>
                  <a:ext uri="{FF2B5EF4-FFF2-40B4-BE49-F238E27FC236}">
                    <a16:creationId xmlns:a16="http://schemas.microsoft.com/office/drawing/2014/main" id="{FAF79C53-D215-7F45-A560-748CABF96C5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7" name="Freeform 96">
                <a:extLst>
                  <a:ext uri="{FF2B5EF4-FFF2-40B4-BE49-F238E27FC236}">
                    <a16:creationId xmlns:a16="http://schemas.microsoft.com/office/drawing/2014/main" id="{6363E320-B87A-BC49-9539-426100A0940F}"/>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5" name="Group 34">
            <a:extLst>
              <a:ext uri="{FF2B5EF4-FFF2-40B4-BE49-F238E27FC236}">
                <a16:creationId xmlns:a16="http://schemas.microsoft.com/office/drawing/2014/main" id="{32421E91-E355-624B-9D29-CEE089B51AF9}"/>
              </a:ext>
            </a:extLst>
          </p:cNvPr>
          <p:cNvGrpSpPr/>
          <p:nvPr/>
        </p:nvGrpSpPr>
        <p:grpSpPr>
          <a:xfrm>
            <a:off x="6301268" y="2655983"/>
            <a:ext cx="754766" cy="324000"/>
            <a:chOff x="6732034" y="2655983"/>
            <a:chExt cx="754766" cy="324000"/>
          </a:xfrm>
        </p:grpSpPr>
        <p:grpSp>
          <p:nvGrpSpPr>
            <p:cNvPr id="101" name="Group 100">
              <a:extLst>
                <a:ext uri="{FF2B5EF4-FFF2-40B4-BE49-F238E27FC236}">
                  <a16:creationId xmlns:a16="http://schemas.microsoft.com/office/drawing/2014/main" id="{032EEC43-568E-1B48-9DBF-2435CEBAC188}"/>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02" name="Freeform 101">
                <a:extLst>
                  <a:ext uri="{FF2B5EF4-FFF2-40B4-BE49-F238E27FC236}">
                    <a16:creationId xmlns:a16="http://schemas.microsoft.com/office/drawing/2014/main" id="{A8E3517F-71CA-784B-9B1D-AD72AC008BD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03" name="Freeform 102">
                <a:extLst>
                  <a:ext uri="{FF2B5EF4-FFF2-40B4-BE49-F238E27FC236}">
                    <a16:creationId xmlns:a16="http://schemas.microsoft.com/office/drawing/2014/main" id="{9D0CDED0-4161-FD47-B12A-E3F31F4118C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4" name="Group 103">
              <a:extLst>
                <a:ext uri="{FF2B5EF4-FFF2-40B4-BE49-F238E27FC236}">
                  <a16:creationId xmlns:a16="http://schemas.microsoft.com/office/drawing/2014/main" id="{70349986-77D7-FB4F-AC40-0476C9FFCDDB}"/>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05" name="Freeform 104">
                <a:extLst>
                  <a:ext uri="{FF2B5EF4-FFF2-40B4-BE49-F238E27FC236}">
                    <a16:creationId xmlns:a16="http://schemas.microsoft.com/office/drawing/2014/main" id="{94F2B2B5-61C3-D145-80FD-D2E1DA23507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06" name="Freeform 105">
                <a:extLst>
                  <a:ext uri="{FF2B5EF4-FFF2-40B4-BE49-F238E27FC236}">
                    <a16:creationId xmlns:a16="http://schemas.microsoft.com/office/drawing/2014/main" id="{D2FB24CF-24C2-F142-B8A1-C2F7B554AEF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0" name="Group 109">
            <a:extLst>
              <a:ext uri="{FF2B5EF4-FFF2-40B4-BE49-F238E27FC236}">
                <a16:creationId xmlns:a16="http://schemas.microsoft.com/office/drawing/2014/main" id="{C3F1C5F8-EBE0-B64A-AB7B-CED5D10C746D}"/>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11" name="Freeform 110">
              <a:extLst>
                <a:ext uri="{FF2B5EF4-FFF2-40B4-BE49-F238E27FC236}">
                  <a16:creationId xmlns:a16="http://schemas.microsoft.com/office/drawing/2014/main" id="{09EA87E2-05BB-A649-9C5E-AA2F2C46568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11">
              <a:extLst>
                <a:ext uri="{FF2B5EF4-FFF2-40B4-BE49-F238E27FC236}">
                  <a16:creationId xmlns:a16="http://schemas.microsoft.com/office/drawing/2014/main" id="{F47A3FFB-CD44-AF4F-A557-1ADCB77AB29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Tree>
    <p:custDataLst>
      <p:tags r:id="rId1"/>
    </p:custDataLst>
    <p:extLst>
      <p:ext uri="{BB962C8B-B14F-4D97-AF65-F5344CB8AC3E}">
        <p14:creationId xmlns:p14="http://schemas.microsoft.com/office/powerpoint/2010/main" val="235236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3477875"/>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val:bq_user_counts.csv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3477875"/>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val:bq_appid_counts.csv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val:bq_concurrency.csv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val:bq_query_counts.csv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340436" y="2600894"/>
            <a:ext cx="8146702" cy="461665"/>
            <a:chOff x="3340436" y="2600894"/>
            <a:chExt cx="8146702"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340436" y="2600894"/>
              <a:ext cx="8146702" cy="461665"/>
              <a:chOff x="2392983" y="2548270"/>
              <a:chExt cx="8146702"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92983" y="2548270"/>
                <a:ext cx="525015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val:bq_query_counts.csv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:bq_query_counts.csv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bq_query_counts.csv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32641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a:t>Key System Metrics</a:t>
            </a:r>
          </a:p>
        </p:txBody>
      </p:sp>
      <p:grpSp>
        <p:nvGrpSpPr>
          <p:cNvPr id="5" name="Group 4">
            <a:extLst>
              <a:ext uri="{FF2B5EF4-FFF2-40B4-BE49-F238E27FC236}">
                <a16:creationId xmlns:a16="http://schemas.microsoft.com/office/drawing/2014/main" id="{20F7DE39-EC69-634A-AA6B-37425DFEEEDC}"/>
              </a:ext>
            </a:extLst>
          </p:cNvPr>
          <p:cNvGrpSpPr/>
          <p:nvPr/>
        </p:nvGrpSpPr>
        <p:grpSpPr>
          <a:xfrm>
            <a:off x="572497" y="1717273"/>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9B65CE34-2359-4241-8F67-FFE81D4B9863}"/>
              </a:ext>
            </a:extLst>
          </p:cNvPr>
          <p:cNvGrpSpPr/>
          <p:nvPr/>
        </p:nvGrpSpPr>
        <p:grpSpPr>
          <a:xfrm>
            <a:off x="572497" y="2725904"/>
            <a:ext cx="1378179" cy="276999"/>
            <a:chOff x="572497" y="2479016"/>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479016"/>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498315"/>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A32C3274-F439-7346-8A9A-0FF4C98B89D1}"/>
              </a:ext>
            </a:extLst>
          </p:cNvPr>
          <p:cNvGrpSpPr/>
          <p:nvPr/>
        </p:nvGrpSpPr>
        <p:grpSpPr>
          <a:xfrm>
            <a:off x="572497" y="3903385"/>
            <a:ext cx="1149334" cy="283810"/>
            <a:chOff x="572497" y="3734849"/>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738255"/>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734849"/>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8A212297-21F0-5E48-988F-49451A94F801}"/>
              </a:ext>
            </a:extLst>
          </p:cNvPr>
          <p:cNvGrpSpPr/>
          <p:nvPr/>
        </p:nvGrpSpPr>
        <p:grpSpPr>
          <a:xfrm>
            <a:off x="572497" y="5591396"/>
            <a:ext cx="1949489" cy="276999"/>
            <a:chOff x="572497" y="4815973"/>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15973"/>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835272"/>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 name="Group 11">
            <a:extLst>
              <a:ext uri="{FF2B5EF4-FFF2-40B4-BE49-F238E27FC236}">
                <a16:creationId xmlns:a16="http://schemas.microsoft.com/office/drawing/2014/main" id="{7A7C53F2-0135-D049-998E-30922F5AF224}"/>
              </a:ext>
            </a:extLst>
          </p:cNvPr>
          <p:cNvGrpSpPr/>
          <p:nvPr/>
        </p:nvGrpSpPr>
        <p:grpSpPr>
          <a:xfrm>
            <a:off x="572497" y="4733843"/>
            <a:ext cx="1645368" cy="276999"/>
            <a:chOff x="572497" y="5677996"/>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677996"/>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691619"/>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1326698605"/>
              </p:ext>
            </p:extLst>
          </p:nvPr>
        </p:nvGraphicFramePr>
        <p:xfrm>
          <a:off x="2609685" y="1546412"/>
          <a:ext cx="8985674" cy="466389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33135">
                <a:tc>
                  <a:txBody>
                    <a:bodyPr/>
                    <a:lstStyle/>
                    <a:p>
                      <a:pPr algn="l" fontAlgn="ctr"/>
                      <a:r>
                        <a:rPr lang="en-US" sz="1200" u="none" strike="noStrike" err="1">
                          <a:solidFill>
                            <a:schemeClr val="tx1"/>
                          </a:solidFill>
                          <a:effectLst/>
                        </a:rPr>
                        <a:t>Users_Total</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sz="1200" b="1">
                          <a:solidFill>
                            <a:schemeClr val="tx2"/>
                          </a:solidFill>
                        </a:rPr>
                        <a:t>304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33135">
                <a:tc>
                  <a:txBody>
                    <a:bodyPr/>
                    <a:lstStyle/>
                    <a:p>
                      <a:pPr algn="l" fontAlgn="ctr"/>
                      <a:r>
                        <a:rPr lang="en-US" sz="1200" u="none" strike="noStrike" kern="1200">
                          <a:solidFill>
                            <a:schemeClr val="tx1"/>
                          </a:solidFill>
                          <a:effectLst/>
                          <a:latin typeface="+mn-lt"/>
                          <a:ea typeface="+mn-ea"/>
                          <a:cs typeface="+mn-cs"/>
                        </a:rPr>
                        <a:t>Active</a:t>
                      </a:r>
                      <a:r>
                        <a:rPr lang="en-US" sz="1200" b="0" i="0" u="none" strike="noStrike">
                          <a:solidFill>
                            <a:schemeClr val="tx1"/>
                          </a:solidFill>
                          <a:effectLst/>
                          <a:latin typeface="Calibri" panose="020F0502020204030204" pitchFamily="34" charset="0"/>
                        </a:rPr>
                        <a:t> </a:t>
                      </a:r>
                      <a:r>
                        <a:rPr lang="en-US" sz="1200" u="none" strike="noStrike" kern="1200">
                          <a:solidFill>
                            <a:schemeClr val="tx1"/>
                          </a:solidFill>
                          <a:effectLst/>
                          <a:latin typeface="+mn-lt"/>
                          <a:ea typeface="+mn-ea"/>
                          <a:cs typeface="+mn-cs"/>
                        </a:rPr>
                        <a:t>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endParaRPr sz="1200" b="1">
                        <a:solidFill>
                          <a:schemeClr val="tx2"/>
                        </a:solidFill>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780317913"/>
                  </a:ext>
                </a:extLst>
              </a:tr>
              <a:tr h="333135">
                <a:tc>
                  <a:txBody>
                    <a:bodyPr/>
                    <a:lstStyle/>
                    <a:p>
                      <a:pPr algn="l" fontAlgn="b"/>
                      <a:r>
                        <a:rPr lang="en-US" sz="1200" u="none" strike="noStrike" err="1">
                          <a:solidFill>
                            <a:schemeClr val="tx1"/>
                          </a:solidFill>
                          <a:effectLst/>
                        </a:rPr>
                        <a:t>Tables</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a:solidFill>
                            <a:schemeClr val="tx2"/>
                          </a:solidFill>
                        </a:rPr>
                        <a:t>56,126</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33135">
                <a:tc>
                  <a:txBody>
                    <a:bodyPr/>
                    <a:lstStyle/>
                    <a:p>
                      <a:pPr algn="l" fontAlgn="b"/>
                      <a:r>
                        <a:rPr lang="en-US" sz="1200" u="none" strike="noStrike">
                          <a:solidFill>
                            <a:schemeClr val="tx1"/>
                          </a:solidFill>
                          <a:effectLst/>
                        </a:rPr>
                        <a:t>Views</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a:solidFill>
                            <a:schemeClr val="tx2"/>
                          </a:solidFill>
                        </a:rPr>
                        <a:t>21,381</a:t>
                      </a:r>
                      <a:endParaRPr lang="en-US" sz="1200" b="1" i="0" u="none" strike="noStrike">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33135">
                <a:tc>
                  <a:txBody>
                    <a:bodyPr/>
                    <a:lstStyle/>
                    <a:p>
                      <a:pPr algn="l" fontAlgn="b"/>
                      <a:r>
                        <a:rPr lang="en-US" sz="1200" u="none" strike="noStrike" err="1">
                          <a:solidFill>
                            <a:schemeClr val="tx1"/>
                          </a:solidFill>
                          <a:effectLst/>
                        </a:rPr>
                        <a:t>Program</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a:solidFill>
                            <a:schemeClr val="tx2"/>
                          </a:solidFill>
                          <a:effectLst/>
                        </a:rPr>
                        <a:t>???</a:t>
                      </a:r>
                      <a:endParaRPr lang="en-US" sz="1200" b="1" i="0" u="none" strike="noStrike">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33135">
                <a:tc>
                  <a:txBody>
                    <a:bodyPr/>
                    <a:lstStyle/>
                    <a:p>
                      <a:pPr algn="l" fontAlgn="b"/>
                      <a:r>
                        <a:rPr lang="en-US" sz="1200" u="none" strike="noStrike">
                          <a:solidFill>
                            <a:schemeClr val="tx1"/>
                          </a:solidFill>
                          <a:effectLst/>
                        </a:rPr>
                        <a:t>Other</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a:solidFill>
                            <a:schemeClr val="tx2"/>
                          </a:solidFill>
                        </a:rPr>
                        <a:t>379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33135">
                <a:tc>
                  <a:txBody>
                    <a:bodyPr/>
                    <a:lstStyle/>
                    <a:p>
                      <a:pPr algn="l" fontAlgn="b"/>
                      <a:r>
                        <a:rPr lang="en-US" sz="1200" u="none" strike="noStrike">
                          <a:solidFill>
                            <a:schemeClr val="tx1"/>
                          </a:solidFill>
                          <a:effectLst/>
                        </a:rPr>
                        <a:t>Day</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sz="1200" b="1">
                          <a:solidFill>
                            <a:schemeClr val="tx2"/>
                          </a:solidFill>
                        </a:rPr>
                        <a:t>867,687</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33135">
                <a:tc>
                  <a:txBody>
                    <a:bodyPr/>
                    <a:lstStyle/>
                    <a:p>
                      <a:pPr algn="l" fontAlgn="b"/>
                      <a:r>
                        <a:rPr lang="en-US" sz="1200" u="none" strike="noStrike">
                          <a:solidFill>
                            <a:schemeClr val="tx1"/>
                          </a:solidFill>
                          <a:effectLst/>
                        </a:rPr>
                        <a:t>Sec</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sz="1200" b="1">
                          <a:solidFill>
                            <a:schemeClr val="tx2"/>
                          </a:solidFill>
                        </a:rPr>
                        <a:t>241</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33135">
                <a:tc>
                  <a:txBody>
                    <a:bodyPr/>
                    <a:lstStyle/>
                    <a:p>
                      <a:pPr algn="l" fontAlgn="b"/>
                      <a:r>
                        <a:rPr lang="en-US" sz="1200" u="none" strike="noStrike">
                          <a:solidFill>
                            <a:schemeClr val="tx1"/>
                          </a:solidFill>
                          <a:effectLst/>
                        </a:rPr>
                        <a:t>Year</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sz="1200" b="1">
                          <a:solidFill>
                            <a:schemeClr val="tx2"/>
                          </a:solidFill>
                        </a:rPr>
                        <a:t>316,705,846</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33135">
                <a:tc>
                  <a:txBody>
                    <a:bodyPr/>
                    <a:lstStyle/>
                    <a:p>
                      <a:pPr algn="l" fontAlgn="b"/>
                      <a:r>
                        <a:rPr lang="en-US" sz="1200" u="none" strike="noStrike">
                          <a:solidFill>
                            <a:schemeClr val="tx1"/>
                          </a:solidFill>
                          <a:effectLst/>
                        </a:rPr>
                        <a:t>Max</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a:solidFill>
                            <a:schemeClr val="tx2"/>
                          </a:solidFill>
                          <a:effectLst/>
                        </a:rPr>
                        <a:t>1028.227</a:t>
                      </a:r>
                      <a:endParaRPr lang="en-US" sz="1200" b="1" i="0" u="none" strike="noStrike">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3521958"/>
                  </a:ext>
                </a:extLst>
              </a:tr>
              <a:tr h="333135">
                <a:tc>
                  <a:txBody>
                    <a:bodyPr/>
                    <a:lstStyle/>
                    <a:p>
                      <a:pPr algn="l" fontAlgn="b"/>
                      <a:r>
                        <a:rPr lang="en-US" sz="1200" b="0" i="0" u="none" strike="noStrike">
                          <a:solidFill>
                            <a:schemeClr val="tx1"/>
                          </a:solidFill>
                          <a:effectLst/>
                          <a:latin typeface="+mn-lt"/>
                        </a:rPr>
                        <a:t>Used</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a:solidFill>
                            <a:schemeClr val="tx2"/>
                          </a:solidFill>
                          <a:effectLst/>
                        </a:rPr>
                        <a:t>531.095</a:t>
                      </a:r>
                      <a:endParaRPr lang="en-US" sz="1200" b="1" i="0" u="none" strike="noStrike">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38573"/>
                  </a:ext>
                </a:extLst>
              </a:tr>
              <a:tr h="333135">
                <a:tc>
                  <a:txBody>
                    <a:bodyPr/>
                    <a:lstStyle/>
                    <a:p>
                      <a:pPr marL="0" algn="l" defTabSz="914400" rtl="0" eaLnBrk="1" fontAlgn="b" latinLnBrk="0" hangingPunct="1">
                        <a:defRPr sz="1200">
                          <a:solidFill>
                            <a:schemeClr val="tx1"/>
                          </a:solidFill>
                        </a:defRPr>
                      </a:pPr>
                      <a:r>
                        <a:rPr lang="en-US" sz="1200" b="0" kern="1200">
                          <a:solidFill>
                            <a:schemeClr val="tx1"/>
                          </a:solidFill>
                          <a:latin typeface="+mn-lt"/>
                          <a:ea typeface="+mn-ea"/>
                          <a:cs typeface="+mn-cs"/>
                        </a:rPr>
                        <a:t>Max</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14400" rtl="0" eaLnBrk="1" fontAlgn="b" latinLnBrk="0" hangingPunct="1">
                        <a:defRPr sz="1200">
                          <a:solidFill>
                            <a:schemeClr val="tx1"/>
                          </a:solidFill>
                        </a:defRPr>
                      </a:pPr>
                      <a:r>
                        <a:rPr lang="en-US" sz="1200" b="1" kern="1200">
                          <a:solidFill>
                            <a:schemeClr val="tx2"/>
                          </a:solidFill>
                          <a:latin typeface="+mn-lt"/>
                          <a:ea typeface="+mn-ea"/>
                          <a:cs typeface="+mn-cs"/>
                        </a:rPr>
                        <a:t>162</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049610"/>
                  </a:ext>
                </a:extLst>
              </a:tr>
              <a:tr h="333135">
                <a:tc>
                  <a:txBody>
                    <a:bodyPr/>
                    <a:lstStyle/>
                    <a:p>
                      <a:pPr marL="0" algn="l" defTabSz="914400" rtl="0" eaLnBrk="1" fontAlgn="b" latinLnBrk="0" hangingPunct="1">
                        <a:defRPr sz="1200">
                          <a:solidFill>
                            <a:schemeClr val="tx1"/>
                          </a:solidFill>
                        </a:defRPr>
                      </a:pPr>
                      <a:r>
                        <a:rPr lang="en-US" sz="1200" b="0" kern="1200">
                          <a:solidFill>
                            <a:schemeClr val="tx1"/>
                          </a:solidFill>
                          <a:latin typeface="+mn-lt"/>
                          <a:ea typeface="+mn-ea"/>
                          <a:cs typeface="+mn-cs"/>
                        </a:rPr>
                        <a:t>Avg</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14400" rtl="0" eaLnBrk="1" fontAlgn="b" latinLnBrk="0" hangingPunct="1">
                        <a:defRPr sz="1200">
                          <a:solidFill>
                            <a:schemeClr val="tx1"/>
                          </a:solidFill>
                        </a:defRPr>
                      </a:pPr>
                      <a:r>
                        <a:rPr lang="en-US" sz="1200" b="1" kern="1200">
                          <a:solidFill>
                            <a:schemeClr val="tx2"/>
                          </a:solidFill>
                          <a:latin typeface="+mn-lt"/>
                          <a:ea typeface="+mn-ea"/>
                          <a:cs typeface="+mn-cs"/>
                        </a:rPr>
                        <a:t>53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013688204"/>
                  </a:ext>
                </a:extLst>
              </a:tr>
              <a:tr h="333135">
                <a:tc>
                  <a:txBody>
                    <a:bodyPr/>
                    <a:lstStyle/>
                    <a:p>
                      <a:pPr marL="0" algn="l" defTabSz="914400" rtl="0" eaLnBrk="1" fontAlgn="b" latinLnBrk="0" hangingPunct="1">
                        <a:defRPr sz="1200">
                          <a:solidFill>
                            <a:schemeClr val="tx1"/>
                          </a:solidFill>
                        </a:defRPr>
                      </a:pPr>
                      <a:r>
                        <a:rPr lang="en-US" sz="1200" b="0" kern="1200">
                          <a:solidFill>
                            <a:schemeClr val="tx1"/>
                          </a:solidFill>
                          <a:latin typeface="+mn-lt"/>
                          <a:ea typeface="+mn-ea"/>
                          <a:cs typeface="+mn-cs"/>
                        </a:rPr>
                        <a:t>Query Runtime Avg</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14400" rtl="0" eaLnBrk="1" fontAlgn="b" latinLnBrk="0" hangingPunct="1">
                        <a:defRPr sz="1200">
                          <a:solidFill>
                            <a:schemeClr val="tx1"/>
                          </a:solidFill>
                        </a:defRPr>
                      </a:pPr>
                      <a:r>
                        <a:rPr lang="en-US" sz="1200" b="1" kern="1200">
                          <a:solidFill>
                            <a:schemeClr val="tx2"/>
                          </a:solidFill>
                          <a:latin typeface="+mn-lt"/>
                          <a:ea typeface="+mn-ea"/>
                          <a:cs typeface="+mn-cs"/>
                        </a:rPr>
                        <a:t>1.454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7774794"/>
                  </a:ext>
                </a:extLst>
              </a:tr>
            </a:tbl>
          </a:graphicData>
        </a:graphic>
      </p:graphicFrame>
    </p:spTree>
    <p:custDataLst>
      <p:tags r:id="rId1"/>
    </p:custDataLst>
    <p:extLst>
      <p:ext uri="{BB962C8B-B14F-4D97-AF65-F5344CB8AC3E}">
        <p14:creationId xmlns:p14="http://schemas.microsoft.com/office/powerpoint/2010/main" val="273598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a:t>System Analysis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388529427"/>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rPr>
                        <a:t>Total Users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rPr>
                        <a:t>{{</a:t>
                      </a:r>
                      <a:r>
                        <a:rPr lang="en-US" sz="1200" b="1" dirty="0" err="1">
                          <a:solidFill>
                            <a:schemeClr val="tx2"/>
                          </a:solidFill>
                        </a:rPr>
                        <a:t>val:bq_user_counts.csv</a:t>
                      </a:r>
                      <a:r>
                        <a:rPr lang="en-US" sz="1200" b="1" dirty="0">
                          <a:solidFill>
                            <a:schemeClr val="tx2"/>
                          </a:solidFill>
                        </a:rPr>
                        <a:t>[1:2]}}</a:t>
                      </a:r>
                      <a:endParaRPr sz="1200" b="1" dirty="0">
                        <a:solidFill>
                          <a:schemeClr val="tx2"/>
                        </a:solidFill>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rPr>
                        <a:t>{{</a:t>
                      </a:r>
                      <a:r>
                        <a:rPr lang="en-US" sz="1200" b="1" dirty="0" err="1">
                          <a:solidFill>
                            <a:schemeClr val="tx2"/>
                          </a:solidFill>
                        </a:rPr>
                        <a:t>val:bq_user_counts.csv</a:t>
                      </a:r>
                      <a:r>
                        <a:rPr lang="en-US" sz="1200" b="1" dirty="0">
                          <a:solidFill>
                            <a:schemeClr val="tx2"/>
                          </a:solidFill>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rPr>
                        <a:t>Tables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val:bq_object_counts.csv</a:t>
                      </a:r>
                      <a:r>
                        <a:rPr lang="en-US" sz="1200" b="1" dirty="0">
                          <a:solidFill>
                            <a:schemeClr val="tx2"/>
                          </a:solidFill>
                        </a:rPr>
                        <a:t>[1:2]}}</a:t>
                      </a:r>
                      <a:endParaRPr sz="1200" b="1" dirty="0">
                        <a:solidFill>
                          <a:schemeClr val="tx2"/>
                        </a:solidFill>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rPr>
                        <a:t>Views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val:bq_object_counts.csv</a:t>
                      </a:r>
                      <a:r>
                        <a:rPr lang="en-US" sz="1200" b="1" dirty="0">
                          <a:solidFill>
                            <a:schemeClr val="tx2"/>
                          </a:solidFill>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rPr>
                        <a:t>Program</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val:bq_object_counts.csv</a:t>
                      </a:r>
                      <a:r>
                        <a:rPr lang="en-US" sz="1200" b="1" dirty="0">
                          <a:solidFill>
                            <a:schemeClr val="tx2"/>
                          </a:solidFill>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rPr>
                        <a:t>Other</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val:bq_object_counts.csv</a:t>
                      </a:r>
                      <a:r>
                        <a:rPr lang="en-US" sz="1200" b="1" dirty="0">
                          <a:solidFill>
                            <a:schemeClr val="tx2"/>
                          </a:solidFill>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rPr>
                        <a:t>Queries per Second</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val:bq_query_counts.csv</a:t>
                      </a:r>
                      <a:r>
                        <a:rPr lang="en-US" sz="1200" b="1" dirty="0">
                          <a:solidFill>
                            <a:schemeClr val="tx2"/>
                          </a:solidFill>
                        </a:rPr>
                        <a:t>[1:4]}}</a:t>
                      </a:r>
                      <a:endParaRPr sz="1200" b="1" dirty="0">
                        <a:solidFill>
                          <a:schemeClr val="tx2"/>
                        </a:solidFill>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Calibri" panose="020F0502020204030204" pitchFamily="34" charset="0"/>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rPr>
                        <a:t>{{</a:t>
                      </a:r>
                      <a:r>
                        <a:rPr lang="en-US" sz="1200" b="1" dirty="0" err="1">
                          <a:solidFill>
                            <a:schemeClr val="tx2"/>
                          </a:solidFill>
                        </a:rPr>
                        <a:t>val:bq_query_counts.csv</a:t>
                      </a:r>
                      <a:r>
                        <a:rPr lang="en-US" sz="1200" b="1" dirty="0">
                          <a:solidFill>
                            <a:schemeClr val="tx2"/>
                          </a:solidFill>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rPr>
                        <a:t>Queries per Year</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val:bq_query_counts.csv</a:t>
                      </a:r>
                      <a:r>
                        <a:rPr lang="en-US" sz="1200" b="1" dirty="0">
                          <a:solidFill>
                            <a:schemeClr val="tx2"/>
                          </a:solidFill>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rPr>
                        <a:t>Maximum Space Available (TB)</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val:bq_diskspace.csv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3]}}</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rPr>
                        <a:t>Current Space Used (TB)</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val:bq_diskspace.csv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5]}}</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rPr>
                        <a:t>Absolute Peak</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val:bq_concurrency.csv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5]}}</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rPr>
                        <a:t>95</a:t>
                      </a:r>
                      <a:r>
                        <a:rPr lang="en-US" sz="1200" u="none" strike="noStrike" baseline="30000" dirty="0">
                          <a:solidFill>
                            <a:schemeClr val="tx1"/>
                          </a:solidFill>
                          <a:effectLst/>
                        </a:rPr>
                        <a:t>th</a:t>
                      </a:r>
                      <a:r>
                        <a:rPr lang="en-US" sz="1200" u="none" strike="noStrike" dirty="0">
                          <a:solidFill>
                            <a:schemeClr val="tx1"/>
                          </a:solidFill>
                          <a:effectLst/>
                        </a:rPr>
                        <a:t> Percentile</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rPr>
                        <a:t>{{</a:t>
                      </a:r>
                      <a:r>
                        <a:rPr lang="en-US" sz="1200" b="1" u="none" strike="noStrike" dirty="0" err="1">
                          <a:solidFill>
                            <a:schemeClr val="tx2"/>
                          </a:solidFill>
                          <a:effectLst/>
                        </a:rPr>
                        <a:t>val:bq_concurrency.csv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4]}}</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rPr>
                        <a:t>{{</a:t>
                      </a:r>
                      <a:r>
                        <a:rPr lang="en-US" sz="1200" b="1" u="none" strike="noStrike" dirty="0" err="1">
                          <a:solidFill>
                            <a:schemeClr val="tx2"/>
                          </a:solidFill>
                          <a:effectLst/>
                        </a:rPr>
                        <a:t>val:bq_concurrency.csv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2]}}</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rPr>
                        <a:t>Average Query Runtime, Seconds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val:bq_query_counts.csv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15]}}</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65547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aphicFrame>
        <p:nvGraphicFramePr>
          <p:cNvPr id="7" name="Content Placeholder 6">
            <a:extLst>
              <a:ext uri="{FF2B5EF4-FFF2-40B4-BE49-F238E27FC236}">
                <a16:creationId xmlns:a16="http://schemas.microsoft.com/office/drawing/2014/main" id="{A597CEBF-96C2-4E27-890C-A51336D93B03}"/>
              </a:ext>
            </a:extLst>
          </p:cNvPr>
          <p:cNvGraphicFramePr>
            <a:graphicFrameLocks noGrp="1"/>
          </p:cNvGraphicFramePr>
          <p:nvPr>
            <p:ph sz="quarter" idx="16"/>
          </p:nvPr>
        </p:nvGraphicFramePr>
        <p:xfrm>
          <a:off x="587376" y="1747307"/>
          <a:ext cx="6382136" cy="41529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72AFE1F7-BCDD-9146-B808-A3974FA8A6A5}"/>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PH" b="1" err="1">
                <a:solidFill>
                  <a:schemeClr val="tx2"/>
                </a:solidFill>
              </a:rPr>
              <a:t>Suspendisse</a:t>
            </a:r>
            <a:r>
              <a:rPr lang="en-PH" b="1">
                <a:solidFill>
                  <a:schemeClr val="tx2"/>
                </a:solidFill>
              </a:rPr>
              <a:t> non magna </a:t>
            </a:r>
            <a:r>
              <a:rPr lang="en-PH" b="1" err="1">
                <a:solidFill>
                  <a:schemeClr val="tx2"/>
                </a:solidFill>
              </a:rPr>
              <a:t>ut</a:t>
            </a:r>
            <a:r>
              <a:rPr lang="en-PH" b="1">
                <a:solidFill>
                  <a:schemeClr val="tx2"/>
                </a:solidFill>
              </a:rPr>
              <a:t> </a:t>
            </a:r>
            <a:r>
              <a:rPr lang="en-PH" b="1" err="1">
                <a:solidFill>
                  <a:schemeClr val="tx2"/>
                </a:solidFill>
              </a:rPr>
              <a:t>risus</a:t>
            </a:r>
            <a:r>
              <a:rPr lang="en-PH" b="1">
                <a:solidFill>
                  <a:schemeClr val="tx2"/>
                </a:solidFill>
              </a:rPr>
              <a:t> </a:t>
            </a:r>
            <a:r>
              <a:rPr lang="en-PH" b="1" err="1">
                <a:solidFill>
                  <a:schemeClr val="tx2"/>
                </a:solidFill>
              </a:rPr>
              <a:t>posuere</a:t>
            </a:r>
            <a:r>
              <a:rPr lang="en-PH" b="1">
                <a:solidFill>
                  <a:schemeClr val="tx2"/>
                </a:solidFill>
              </a:rPr>
              <a:t> </a:t>
            </a:r>
            <a:r>
              <a:rPr lang="en-PH" b="1" err="1">
                <a:solidFill>
                  <a:schemeClr val="tx2"/>
                </a:solidFill>
              </a:rPr>
              <a:t>egestas</a:t>
            </a:r>
            <a:r>
              <a:rPr lang="en-PH" b="1">
                <a:solidFill>
                  <a:schemeClr val="tx2"/>
                </a:solidFill>
              </a:rPr>
              <a:t> </a:t>
            </a:r>
            <a:r>
              <a:rPr lang="en-PH" b="1" err="1">
                <a:solidFill>
                  <a:schemeClr val="tx2"/>
                </a:solidFill>
              </a:rPr>
              <a:t>ut</a:t>
            </a:r>
            <a:r>
              <a:rPr lang="en-PH" b="1">
                <a:solidFill>
                  <a:schemeClr val="tx2"/>
                </a:solidFill>
              </a:rPr>
              <a:t> vel.</a:t>
            </a:r>
            <a:endParaRPr lang="en-US" sz="4000">
              <a:solidFill>
                <a:schemeClr val="tx2"/>
              </a:solidFill>
              <a:latin typeface="+mj-lt"/>
            </a:endParaRPr>
          </a:p>
          <a:p>
            <a:pPr>
              <a:spcBef>
                <a:spcPts val="600"/>
              </a:spcBef>
              <a:spcAft>
                <a:spcPts val="600"/>
              </a:spcAft>
            </a:pPr>
            <a:r>
              <a:rPr lang="en-US" sz="1000">
                <a:solidFill>
                  <a:schemeClr val="tx2"/>
                </a:solidFill>
              </a:rPr>
              <a:t>A peep at some distant orb has power to raise and purify.</a:t>
            </a:r>
          </a:p>
        </p:txBody>
      </p:sp>
      <p:sp>
        <p:nvSpPr>
          <p:cNvPr id="9" name="Rectangle 8">
            <a:extLst>
              <a:ext uri="{FF2B5EF4-FFF2-40B4-BE49-F238E27FC236}">
                <a16:creationId xmlns:a16="http://schemas.microsoft.com/office/drawing/2014/main" id="{D7591ECE-C3F0-BA4F-BC62-E1707F0E397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err="1">
                <a:solidFill>
                  <a:srgbClr val="384951"/>
                </a:solidFill>
              </a:rPr>
              <a:t>Vivamus</a:t>
            </a:r>
            <a:r>
              <a:rPr lang="en-PH" b="1">
                <a:solidFill>
                  <a:srgbClr val="384951"/>
                </a:solidFill>
              </a:rPr>
              <a:t> gravida ac </a:t>
            </a:r>
            <a:r>
              <a:rPr lang="en-PH" b="1" err="1">
                <a:solidFill>
                  <a:srgbClr val="384951"/>
                </a:solidFill>
              </a:rPr>
              <a:t>nibh</a:t>
            </a:r>
            <a:r>
              <a:rPr lang="en-PH" b="1">
                <a:solidFill>
                  <a:srgbClr val="384951"/>
                </a:solidFill>
              </a:rPr>
              <a:t> vel </a:t>
            </a:r>
            <a:r>
              <a:rPr lang="en-PH" b="1" err="1">
                <a:solidFill>
                  <a:srgbClr val="384951"/>
                </a:solidFill>
              </a:rPr>
              <a:t>rutrum</a:t>
            </a:r>
            <a:r>
              <a:rPr lang="en-PH" b="1">
                <a:solidFill>
                  <a:srgbClr val="384951"/>
                </a:solidFill>
              </a:rPr>
              <a:t>.</a:t>
            </a:r>
          </a:p>
          <a:p>
            <a:pPr lvl="0">
              <a:spcBef>
                <a:spcPts val="600"/>
              </a:spcBef>
              <a:spcAft>
                <a:spcPts val="600"/>
              </a:spcAft>
            </a:pPr>
            <a:r>
              <a:rPr lang="en-US" sz="1000">
                <a:solidFill>
                  <a:srgbClr val="384951"/>
                </a:solidFill>
              </a:rPr>
              <a:t>A peep at some distant orb has power to raise and purify.</a:t>
            </a:r>
          </a:p>
        </p:txBody>
      </p:sp>
      <p:grpSp>
        <p:nvGrpSpPr>
          <p:cNvPr id="10" name="Group 9">
            <a:extLst>
              <a:ext uri="{FF2B5EF4-FFF2-40B4-BE49-F238E27FC236}">
                <a16:creationId xmlns:a16="http://schemas.microsoft.com/office/drawing/2014/main" id="{FC854B88-3921-D143-BDBE-DB61BA97D07D}"/>
              </a:ext>
            </a:extLst>
          </p:cNvPr>
          <p:cNvGrpSpPr/>
          <p:nvPr/>
        </p:nvGrpSpPr>
        <p:grpSpPr>
          <a:xfrm>
            <a:off x="7345624" y="2768450"/>
            <a:ext cx="198120" cy="320040"/>
            <a:chOff x="6520434" y="3225546"/>
            <a:chExt cx="198120" cy="320040"/>
          </a:xfrm>
          <a:solidFill>
            <a:schemeClr val="accent3"/>
          </a:solidFill>
        </p:grpSpPr>
        <p:sp>
          <p:nvSpPr>
            <p:cNvPr id="11" name="Freeform 10">
              <a:extLst>
                <a:ext uri="{FF2B5EF4-FFF2-40B4-BE49-F238E27FC236}">
                  <a16:creationId xmlns:a16="http://schemas.microsoft.com/office/drawing/2014/main" id="{EAA509E4-143A-9741-9A08-821A74CE870D}"/>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177C341-30D1-DC48-8553-562D794C1B8F}"/>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52CEF34-2298-6440-812E-9D0079EA57F3}"/>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59C5060-4A62-E544-AEC7-6CF8526B03AD}"/>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9244F777-A133-A94C-A7E4-104CD337498C}"/>
              </a:ext>
            </a:extLst>
          </p:cNvPr>
          <p:cNvGrpSpPr/>
          <p:nvPr/>
        </p:nvGrpSpPr>
        <p:grpSpPr>
          <a:xfrm>
            <a:off x="9751611" y="2768450"/>
            <a:ext cx="198120" cy="313944"/>
            <a:chOff x="7599426" y="3220974"/>
            <a:chExt cx="198120" cy="313944"/>
          </a:xfrm>
          <a:solidFill>
            <a:schemeClr val="tx2"/>
          </a:solidFill>
        </p:grpSpPr>
        <p:sp>
          <p:nvSpPr>
            <p:cNvPr id="16" name="Freeform 15">
              <a:extLst>
                <a:ext uri="{FF2B5EF4-FFF2-40B4-BE49-F238E27FC236}">
                  <a16:creationId xmlns:a16="http://schemas.microsoft.com/office/drawing/2014/main" id="{15161E05-2D7A-924C-A451-584028FAE93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1B9CBB2-D556-B64F-8004-F56649ECBF7C}"/>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278E0E7-11C1-6A41-B280-33D2A0EDD5D7}"/>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FE915CD-94EF-9B4E-97CF-070A530E159C}"/>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1843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8" name="Rectangle 7">
            <a:extLst>
              <a:ext uri="{FF2B5EF4-FFF2-40B4-BE49-F238E27FC236}">
                <a16:creationId xmlns:a16="http://schemas.microsoft.com/office/drawing/2014/main" id="{72AFE1F7-BCDD-9146-B808-A3974FA8A6A5}"/>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PH" b="1" err="1">
                <a:solidFill>
                  <a:schemeClr val="tx2"/>
                </a:solidFill>
              </a:rPr>
              <a:t>Suspendisse</a:t>
            </a:r>
            <a:r>
              <a:rPr lang="en-PH" b="1">
                <a:solidFill>
                  <a:schemeClr val="tx2"/>
                </a:solidFill>
              </a:rPr>
              <a:t> non magna </a:t>
            </a:r>
            <a:r>
              <a:rPr lang="en-PH" b="1" err="1">
                <a:solidFill>
                  <a:schemeClr val="tx2"/>
                </a:solidFill>
              </a:rPr>
              <a:t>ut</a:t>
            </a:r>
            <a:r>
              <a:rPr lang="en-PH" b="1">
                <a:solidFill>
                  <a:schemeClr val="tx2"/>
                </a:solidFill>
              </a:rPr>
              <a:t> </a:t>
            </a:r>
            <a:r>
              <a:rPr lang="en-PH" b="1" err="1">
                <a:solidFill>
                  <a:schemeClr val="tx2"/>
                </a:solidFill>
              </a:rPr>
              <a:t>risus</a:t>
            </a:r>
            <a:r>
              <a:rPr lang="en-PH" b="1">
                <a:solidFill>
                  <a:schemeClr val="tx2"/>
                </a:solidFill>
              </a:rPr>
              <a:t> </a:t>
            </a:r>
            <a:r>
              <a:rPr lang="en-PH" b="1" err="1">
                <a:solidFill>
                  <a:schemeClr val="tx2"/>
                </a:solidFill>
              </a:rPr>
              <a:t>posuere</a:t>
            </a:r>
            <a:r>
              <a:rPr lang="en-PH" b="1">
                <a:solidFill>
                  <a:schemeClr val="tx2"/>
                </a:solidFill>
              </a:rPr>
              <a:t> </a:t>
            </a:r>
            <a:r>
              <a:rPr lang="en-PH" b="1" err="1">
                <a:solidFill>
                  <a:schemeClr val="tx2"/>
                </a:solidFill>
              </a:rPr>
              <a:t>egestas</a:t>
            </a:r>
            <a:r>
              <a:rPr lang="en-PH" b="1">
                <a:solidFill>
                  <a:schemeClr val="tx2"/>
                </a:solidFill>
              </a:rPr>
              <a:t> </a:t>
            </a:r>
            <a:r>
              <a:rPr lang="en-PH" b="1" err="1">
                <a:solidFill>
                  <a:schemeClr val="tx2"/>
                </a:solidFill>
              </a:rPr>
              <a:t>ut</a:t>
            </a:r>
            <a:r>
              <a:rPr lang="en-PH" b="1">
                <a:solidFill>
                  <a:schemeClr val="tx2"/>
                </a:solidFill>
              </a:rPr>
              <a:t> vel.</a:t>
            </a:r>
            <a:endParaRPr lang="en-US" sz="4000">
              <a:solidFill>
                <a:schemeClr val="tx2"/>
              </a:solidFill>
              <a:latin typeface="+mj-lt"/>
            </a:endParaRPr>
          </a:p>
          <a:p>
            <a:pPr>
              <a:spcBef>
                <a:spcPts val="600"/>
              </a:spcBef>
              <a:spcAft>
                <a:spcPts val="600"/>
              </a:spcAft>
            </a:pPr>
            <a:r>
              <a:rPr lang="en-US" sz="1000">
                <a:solidFill>
                  <a:schemeClr val="tx2"/>
                </a:solidFill>
              </a:rPr>
              <a:t>A peep at some distant orb has power to raise and purify.</a:t>
            </a:r>
          </a:p>
        </p:txBody>
      </p:sp>
      <p:sp>
        <p:nvSpPr>
          <p:cNvPr id="9" name="Rectangle 8">
            <a:extLst>
              <a:ext uri="{FF2B5EF4-FFF2-40B4-BE49-F238E27FC236}">
                <a16:creationId xmlns:a16="http://schemas.microsoft.com/office/drawing/2014/main" id="{D7591ECE-C3F0-BA4F-BC62-E1707F0E397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err="1">
                <a:solidFill>
                  <a:srgbClr val="384951"/>
                </a:solidFill>
              </a:rPr>
              <a:t>Vivamus</a:t>
            </a:r>
            <a:r>
              <a:rPr lang="en-PH" b="1">
                <a:solidFill>
                  <a:srgbClr val="384951"/>
                </a:solidFill>
              </a:rPr>
              <a:t> gravida ac </a:t>
            </a:r>
            <a:r>
              <a:rPr lang="en-PH" b="1" err="1">
                <a:solidFill>
                  <a:srgbClr val="384951"/>
                </a:solidFill>
              </a:rPr>
              <a:t>nibh</a:t>
            </a:r>
            <a:r>
              <a:rPr lang="en-PH" b="1">
                <a:solidFill>
                  <a:srgbClr val="384951"/>
                </a:solidFill>
              </a:rPr>
              <a:t> vel </a:t>
            </a:r>
            <a:r>
              <a:rPr lang="en-PH" b="1" err="1">
                <a:solidFill>
                  <a:srgbClr val="384951"/>
                </a:solidFill>
              </a:rPr>
              <a:t>rutrum</a:t>
            </a:r>
            <a:r>
              <a:rPr lang="en-PH" b="1">
                <a:solidFill>
                  <a:srgbClr val="384951"/>
                </a:solidFill>
              </a:rPr>
              <a:t>.</a:t>
            </a:r>
          </a:p>
          <a:p>
            <a:pPr lvl="0">
              <a:spcBef>
                <a:spcPts val="600"/>
              </a:spcBef>
              <a:spcAft>
                <a:spcPts val="600"/>
              </a:spcAft>
            </a:pPr>
            <a:r>
              <a:rPr lang="en-US" sz="1000">
                <a:solidFill>
                  <a:srgbClr val="384951"/>
                </a:solidFill>
              </a:rPr>
              <a:t>A peep at some distant orb has power to raise and purify.</a:t>
            </a:r>
          </a:p>
        </p:txBody>
      </p:sp>
      <p:grpSp>
        <p:nvGrpSpPr>
          <p:cNvPr id="10" name="Group 9">
            <a:extLst>
              <a:ext uri="{FF2B5EF4-FFF2-40B4-BE49-F238E27FC236}">
                <a16:creationId xmlns:a16="http://schemas.microsoft.com/office/drawing/2014/main" id="{FC854B88-3921-D143-BDBE-DB61BA97D07D}"/>
              </a:ext>
            </a:extLst>
          </p:cNvPr>
          <p:cNvGrpSpPr/>
          <p:nvPr/>
        </p:nvGrpSpPr>
        <p:grpSpPr>
          <a:xfrm>
            <a:off x="7345624" y="2768450"/>
            <a:ext cx="198120" cy="320040"/>
            <a:chOff x="6520434" y="3225546"/>
            <a:chExt cx="198120" cy="320040"/>
          </a:xfrm>
          <a:solidFill>
            <a:schemeClr val="accent3"/>
          </a:solidFill>
        </p:grpSpPr>
        <p:sp>
          <p:nvSpPr>
            <p:cNvPr id="11" name="Freeform 10">
              <a:extLst>
                <a:ext uri="{FF2B5EF4-FFF2-40B4-BE49-F238E27FC236}">
                  <a16:creationId xmlns:a16="http://schemas.microsoft.com/office/drawing/2014/main" id="{EAA509E4-143A-9741-9A08-821A74CE870D}"/>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177C341-30D1-DC48-8553-562D794C1B8F}"/>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52CEF34-2298-6440-812E-9D0079EA57F3}"/>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59C5060-4A62-E544-AEC7-6CF8526B03AD}"/>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9244F777-A133-A94C-A7E4-104CD337498C}"/>
              </a:ext>
            </a:extLst>
          </p:cNvPr>
          <p:cNvGrpSpPr/>
          <p:nvPr/>
        </p:nvGrpSpPr>
        <p:grpSpPr>
          <a:xfrm>
            <a:off x="9751611" y="2768450"/>
            <a:ext cx="198120" cy="313944"/>
            <a:chOff x="7599426" y="3220974"/>
            <a:chExt cx="198120" cy="313944"/>
          </a:xfrm>
          <a:solidFill>
            <a:schemeClr val="tx2"/>
          </a:solidFill>
        </p:grpSpPr>
        <p:sp>
          <p:nvSpPr>
            <p:cNvPr id="16" name="Freeform 15">
              <a:extLst>
                <a:ext uri="{FF2B5EF4-FFF2-40B4-BE49-F238E27FC236}">
                  <a16:creationId xmlns:a16="http://schemas.microsoft.com/office/drawing/2014/main" id="{15161E05-2D7A-924C-A451-584028FAE93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1B9CBB2-D556-B64F-8004-F56649ECBF7C}"/>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278E0E7-11C1-6A41-B280-33D2A0EDD5D7}"/>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FE915CD-94EF-9B4E-97CF-070A530E159C}"/>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rgbClr val="F6F5F7"/>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118839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5"/>
              <a:ext cx="3007568" cy="636029"/>
              <a:chOff x="2519173" y="2660530"/>
              <a:chExt cx="3007568" cy="636029"/>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0"/>
                <a:ext cx="270519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283AC86-390A-2943-A747-F3EAFD55223B}"/>
              </a:ext>
            </a:extLst>
          </p:cNvPr>
          <p:cNvSpPr/>
          <p:nvPr/>
        </p:nvSpPr>
        <p:spPr>
          <a:xfrm>
            <a:off x="571500" y="1884556"/>
            <a:ext cx="11049000" cy="432574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aphicFrame>
        <p:nvGraphicFramePr>
          <p:cNvPr id="14" name="Content Placeholder 8">
            <a:extLst>
              <a:ext uri="{FF2B5EF4-FFF2-40B4-BE49-F238E27FC236}">
                <a16:creationId xmlns:a16="http://schemas.microsoft.com/office/drawing/2014/main" id="{35A7CFB3-544F-554D-B6B6-A486AA2F0C16}"/>
              </a:ext>
            </a:extLst>
          </p:cNvPr>
          <p:cNvGraphicFramePr>
            <a:graphicFrameLocks noGrp="1"/>
          </p:cNvGraphicFramePr>
          <p:nvPr>
            <p:ph sz="quarter" idx="16"/>
          </p:nvPr>
        </p:nvGraphicFramePr>
        <p:xfrm>
          <a:off x="576263" y="1973766"/>
          <a:ext cx="11044237" cy="4236534"/>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C5C1B762-3306-A449-B0DE-94FB657F95CC}"/>
              </a:ext>
            </a:extLst>
          </p:cNvPr>
          <p:cNvGrpSpPr/>
          <p:nvPr/>
        </p:nvGrpSpPr>
        <p:grpSpPr>
          <a:xfrm>
            <a:off x="2507256" y="2057400"/>
            <a:ext cx="1938454" cy="1521438"/>
            <a:chOff x="3124200" y="2232102"/>
            <a:chExt cx="1938454" cy="1521438"/>
          </a:xfrm>
        </p:grpSpPr>
        <p:sp>
          <p:nvSpPr>
            <p:cNvPr id="19" name="TextBox 18">
              <a:extLst>
                <a:ext uri="{FF2B5EF4-FFF2-40B4-BE49-F238E27FC236}">
                  <a16:creationId xmlns:a16="http://schemas.microsoft.com/office/drawing/2014/main" id="{E0264B88-F051-5B47-9FFF-57CDF4FE7A8E}"/>
                </a:ext>
              </a:extLst>
            </p:cNvPr>
            <p:cNvSpPr txBox="1"/>
            <p:nvPr/>
          </p:nvSpPr>
          <p:spPr>
            <a:xfrm>
              <a:off x="3124200" y="2232102"/>
              <a:ext cx="1938454" cy="969039"/>
            </a:xfrm>
            <a:prstGeom prst="rect">
              <a:avLst/>
            </a:prstGeom>
            <a:noFill/>
          </p:spPr>
          <p:txBody>
            <a:bodyPr wrap="square" lIns="0" tIns="36000" rIns="0" bIns="36000"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6B767D"/>
                  </a:solidFill>
                  <a:effectLst/>
                  <a:uLnTx/>
                  <a:uFillTx/>
                  <a:latin typeface="Arial" panose="020B0604020202020204"/>
                  <a:ea typeface="+mn-ea"/>
                  <a:cs typeface="+mn-cs"/>
                </a:rPr>
                <a:t>Headline placeholder</a:t>
              </a: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Sed elementum turpis orci, non mattis mauris viverra quis. Cras condimentum augue Bibendum</a:t>
              </a:r>
              <a:r>
                <a:rPr kumimoji="0" lang="en-US" sz="1000" b="0" i="0" u="none" strike="noStrike" kern="1200" cap="none" spc="0" normalizeH="0" baseline="0" noProof="0">
                  <a:ln>
                    <a:noFill/>
                  </a:ln>
                  <a:solidFill>
                    <a:srgbClr val="6B767D"/>
                  </a:solidFill>
                  <a:effectLst/>
                  <a:uLnTx/>
                  <a:uFillTx/>
                  <a:latin typeface="Arial" panose="020B0604020202020204"/>
                  <a:ea typeface="+mn-ea"/>
                  <a:cs typeface="+mn-cs"/>
                </a:rPr>
                <a:t>.</a:t>
              </a:r>
            </a:p>
          </p:txBody>
        </p:sp>
        <p:sp>
          <p:nvSpPr>
            <p:cNvPr id="20" name="Freeform: Shape 56">
              <a:extLst>
                <a:ext uri="{FF2B5EF4-FFF2-40B4-BE49-F238E27FC236}">
                  <a16:creationId xmlns:a16="http://schemas.microsoft.com/office/drawing/2014/main" id="{6D3C1276-526E-A74D-A3AF-C11F695DC479}"/>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 name="Group 1">
            <a:extLst>
              <a:ext uri="{FF2B5EF4-FFF2-40B4-BE49-F238E27FC236}">
                <a16:creationId xmlns:a16="http://schemas.microsoft.com/office/drawing/2014/main" id="{8E145305-2FCD-4142-95EA-6BA8301CCBE4}"/>
              </a:ext>
            </a:extLst>
          </p:cNvPr>
          <p:cNvGrpSpPr/>
          <p:nvPr/>
        </p:nvGrpSpPr>
        <p:grpSpPr>
          <a:xfrm>
            <a:off x="7169628" y="2197999"/>
            <a:ext cx="1938454" cy="1595433"/>
            <a:chOff x="7577253" y="2297151"/>
            <a:chExt cx="1938454" cy="1595433"/>
          </a:xfrm>
        </p:grpSpPr>
        <p:sp>
          <p:nvSpPr>
            <p:cNvPr id="18" name="Freeform: Shape 56">
              <a:extLst>
                <a:ext uri="{FF2B5EF4-FFF2-40B4-BE49-F238E27FC236}">
                  <a16:creationId xmlns:a16="http://schemas.microsoft.com/office/drawing/2014/main" id="{F2BCE103-9104-4F48-82CF-6A5A823ECDC2}"/>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1" name="TextBox 20">
              <a:extLst>
                <a:ext uri="{FF2B5EF4-FFF2-40B4-BE49-F238E27FC236}">
                  <a16:creationId xmlns:a16="http://schemas.microsoft.com/office/drawing/2014/main" id="{A23FF908-7CF7-6042-BB6E-CD740FEBB46E}"/>
                </a:ext>
              </a:extLst>
            </p:cNvPr>
            <p:cNvSpPr txBox="1"/>
            <p:nvPr/>
          </p:nvSpPr>
          <p:spPr>
            <a:xfrm>
              <a:off x="7577253" y="2297151"/>
              <a:ext cx="1938454" cy="969039"/>
            </a:xfrm>
            <a:prstGeom prst="rect">
              <a:avLst/>
            </a:prstGeom>
            <a:noFill/>
          </p:spPr>
          <p:txBody>
            <a:bodyPr wrap="square" lIns="0" tIns="36000" rIns="0" bIns="36000"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6B767D"/>
                  </a:solidFill>
                  <a:effectLst/>
                  <a:uLnTx/>
                  <a:uFillTx/>
                  <a:latin typeface="Arial" panose="020B0604020202020204"/>
                  <a:ea typeface="+mn-ea"/>
                  <a:cs typeface="+mn-cs"/>
                </a:rPr>
                <a:t>Headline placeholder</a:t>
              </a: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Sed elementum turpis orci, non mattis mauris viverra quis. Cras condimentum augue Bibendum.</a:t>
              </a:r>
            </a:p>
          </p:txBody>
        </p:sp>
      </p:gr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B16890F-58A6-174D-8ABB-3A7F18DEFA8E}"/>
              </a:ext>
            </a:extLst>
          </p:cNvPr>
          <p:cNvSpPr txBox="1"/>
          <p:nvPr/>
        </p:nvSpPr>
        <p:spPr>
          <a:xfrm>
            <a:off x="401781" y="1169147"/>
            <a:ext cx="8332819" cy="475488"/>
          </a:xfrm>
          <a:prstGeom prst="rect">
            <a:avLst/>
          </a:prstGeom>
          <a:noFill/>
        </p:spPr>
        <p:txBody>
          <a:bodyPr wrap="square" lIns="182880" tIns="182880" rIns="182880" bIns="182880" rtlCol="0" anchor="ctr" anchorCtr="0">
            <a:noAutofit/>
          </a:bodyPr>
          <a:lstStyle/>
          <a:p>
            <a:r>
              <a:rPr lang="en-PH" sz="2000" dirty="0"/>
              <a:t>Average XXX per day. XX% of the queries are sub-second</a:t>
            </a:r>
          </a:p>
        </p:txBody>
      </p:sp>
    </p:spTree>
    <p:custDataLst>
      <p:tags r:id="rId1"/>
    </p:custDataLst>
    <p:extLst>
      <p:ext uri="{BB962C8B-B14F-4D97-AF65-F5344CB8AC3E}">
        <p14:creationId xmlns:p14="http://schemas.microsoft.com/office/powerpoint/2010/main" val="225649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79118" y="2322285"/>
            <a:ext cx="10972800" cy="3657600"/>
          </a:xfrm>
          <a:prstGeom prst="rect">
            <a:avLst/>
          </a:prstGeom>
          <a:solidFill>
            <a:srgbClr val="F6F5F7"/>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val:bq_query_counts.csv</a:t>
            </a:r>
            <a:r>
              <a:rPr lang="en-PH" sz="2000" dirty="0"/>
              <a:t>[1:6]}}M per day. {{</a:t>
            </a:r>
            <a:r>
              <a:rPr lang="en-PH" sz="2000" dirty="0" err="1"/>
              <a:t>val:bq_query_counts.csv</a:t>
            </a:r>
            <a:r>
              <a:rPr lang="en-PH" sz="2000" dirty="0"/>
              <a:t>[1:14]}} % of the queries are sub-second</a:t>
            </a:r>
          </a:p>
        </p:txBody>
      </p:sp>
      <p:grpSp>
        <p:nvGrpSpPr>
          <p:cNvPr id="31" name="Group 30">
            <a:extLst>
              <a:ext uri="{FF2B5EF4-FFF2-40B4-BE49-F238E27FC236}">
                <a16:creationId xmlns:a16="http://schemas.microsoft.com/office/drawing/2014/main" id="{C256EA98-0F08-104D-91CE-1477F27344A5}"/>
              </a:ext>
            </a:extLst>
          </p:cNvPr>
          <p:cNvGrpSpPr/>
          <p:nvPr/>
        </p:nvGrpSpPr>
        <p:grpSpPr>
          <a:xfrm>
            <a:off x="10074964" y="1041823"/>
            <a:ext cx="1938454" cy="1225992"/>
            <a:chOff x="3124200" y="2232102"/>
            <a:chExt cx="1938454" cy="1225992"/>
          </a:xfrm>
        </p:grpSpPr>
        <p:sp>
          <p:nvSpPr>
            <p:cNvPr id="32" name="TextBox 31">
              <a:extLst>
                <a:ext uri="{FF2B5EF4-FFF2-40B4-BE49-F238E27FC236}">
                  <a16:creationId xmlns:a16="http://schemas.microsoft.com/office/drawing/2014/main" id="{EE9B1B6F-EF88-E34E-9DFE-9879AB166BFB}"/>
                </a:ext>
              </a:extLst>
            </p:cNvPr>
            <p:cNvSpPr txBox="1"/>
            <p:nvPr/>
          </p:nvSpPr>
          <p:spPr>
            <a:xfrm>
              <a:off x="3124200" y="2232102"/>
              <a:ext cx="1938454" cy="768984"/>
            </a:xfrm>
            <a:prstGeom prst="rect">
              <a:avLst/>
            </a:prstGeom>
            <a:noFill/>
          </p:spPr>
          <p:txBody>
            <a:bodyPr wrap="square" lIns="0" tIns="36000" rIns="0" bIns="36000"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6B767D"/>
                  </a:solidFill>
                  <a:effectLst/>
                  <a:uLnTx/>
                  <a:uFillTx/>
                  <a:latin typeface="Arial" panose="020B0604020202020204"/>
                  <a:ea typeface="+mn-ea"/>
                  <a:cs typeface="+mn-cs"/>
                </a:rPr>
                <a:t>Headline placeholder</a:t>
              </a: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Sed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elementum</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turpis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orci</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non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mattis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mauris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viverra</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quis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endParaRPr kumimoji="0" lang="en-US" sz="10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33" name="Freeform: Shape 56">
              <a:extLst>
                <a:ext uri="{FF2B5EF4-FFF2-40B4-BE49-F238E27FC236}">
                  <a16:creationId xmlns:a16="http://schemas.microsoft.com/office/drawing/2014/main" id="{494A96CF-1404-B64B-95CB-98934B0E913A}"/>
                </a:ext>
              </a:extLst>
            </p:cNvPr>
            <p:cNvSpPr/>
            <p:nvPr/>
          </p:nvSpPr>
          <p:spPr>
            <a:xfrm>
              <a:off x="3358854" y="306687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XXXX</a:t>
              </a:r>
            </a:p>
          </p:txBody>
        </p:sp>
      </p:grpSp>
      <p:grpSp>
        <p:nvGrpSpPr>
          <p:cNvPr id="34" name="Group 33">
            <a:extLst>
              <a:ext uri="{FF2B5EF4-FFF2-40B4-BE49-F238E27FC236}">
                <a16:creationId xmlns:a16="http://schemas.microsoft.com/office/drawing/2014/main" id="{410836DF-683E-8947-98B2-D6A35D2A2CD4}"/>
              </a:ext>
            </a:extLst>
          </p:cNvPr>
          <p:cNvGrpSpPr/>
          <p:nvPr/>
        </p:nvGrpSpPr>
        <p:grpSpPr>
          <a:xfrm>
            <a:off x="8100898" y="730793"/>
            <a:ext cx="1938454" cy="1225623"/>
            <a:chOff x="7577253" y="2297151"/>
            <a:chExt cx="1938454" cy="1225623"/>
          </a:xfrm>
        </p:grpSpPr>
        <p:sp>
          <p:nvSpPr>
            <p:cNvPr id="35" name="Freeform: Shape 56">
              <a:extLst>
                <a:ext uri="{FF2B5EF4-FFF2-40B4-BE49-F238E27FC236}">
                  <a16:creationId xmlns:a16="http://schemas.microsoft.com/office/drawing/2014/main" id="{CC493205-DD2E-B64C-BEC0-71C838EE14DB}"/>
                </a:ext>
              </a:extLst>
            </p:cNvPr>
            <p:cNvSpPr/>
            <p:nvPr/>
          </p:nvSpPr>
          <p:spPr>
            <a:xfrm>
              <a:off x="7828351" y="313155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XXXX</a:t>
              </a:r>
            </a:p>
          </p:txBody>
        </p:sp>
        <p:sp>
          <p:nvSpPr>
            <p:cNvPr id="36" name="TextBox 35">
              <a:extLst>
                <a:ext uri="{FF2B5EF4-FFF2-40B4-BE49-F238E27FC236}">
                  <a16:creationId xmlns:a16="http://schemas.microsoft.com/office/drawing/2014/main" id="{FB33B58D-C20F-D84A-96F9-9256CA3A4873}"/>
                </a:ext>
              </a:extLst>
            </p:cNvPr>
            <p:cNvSpPr txBox="1"/>
            <p:nvPr/>
          </p:nvSpPr>
          <p:spPr>
            <a:xfrm>
              <a:off x="7577253" y="2297151"/>
              <a:ext cx="1938454" cy="768984"/>
            </a:xfrm>
            <a:prstGeom prst="rect">
              <a:avLst/>
            </a:prstGeom>
            <a:noFill/>
          </p:spPr>
          <p:txBody>
            <a:bodyPr wrap="square" lIns="0" tIns="36000" rIns="0" bIns="36000"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6B767D"/>
                  </a:solidFill>
                  <a:effectLst/>
                  <a:uLnTx/>
                  <a:uFillTx/>
                  <a:latin typeface="Arial" panose="020B0604020202020204"/>
                  <a:ea typeface="+mn-ea"/>
                  <a:cs typeface="+mn-cs"/>
                </a:rPr>
                <a:t>Headline placeholder</a:t>
              </a: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Sed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elementum</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turpis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orci</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non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mattis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mauris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viverra</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quis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a:t>
              </a:r>
            </a:p>
          </p:txBody>
        </p:sp>
      </p:grpSp>
    </p:spTree>
    <p:custDataLst>
      <p:tags r:id="rId1"/>
    </p:custDataLst>
    <p:extLst>
      <p:ext uri="{BB962C8B-B14F-4D97-AF65-F5344CB8AC3E}">
        <p14:creationId xmlns:p14="http://schemas.microsoft.com/office/powerpoint/2010/main" val="246467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387F0E8-5D1F-4E00-916F-58F911B32104}"/>
              </a:ext>
            </a:extLst>
          </p:cNvPr>
          <p:cNvSpPr>
            <a:spLocks noGrp="1"/>
          </p:cNvSpPr>
          <p:nvPr>
            <p:ph type="title"/>
          </p:nvPr>
        </p:nvSpPr>
        <p:spPr/>
        <p:txBody>
          <a:bodyPr/>
          <a:lstStyle/>
          <a:p>
            <a:r>
              <a:rPr lang="en-US"/>
              <a:t>JOIN Complexity</a:t>
            </a:r>
          </a:p>
        </p:txBody>
      </p:sp>
      <p:sp>
        <p:nvSpPr>
          <p:cNvPr id="8" name="Text Placeholder 7">
            <a:extLst>
              <a:ext uri="{FF2B5EF4-FFF2-40B4-BE49-F238E27FC236}">
                <a16:creationId xmlns:a16="http://schemas.microsoft.com/office/drawing/2014/main" id="{B9518EB9-4012-4750-9F96-40A431DFA8FA}"/>
              </a:ext>
            </a:extLst>
          </p:cNvPr>
          <p:cNvSpPr>
            <a:spLocks noGrp="1"/>
          </p:cNvSpPr>
          <p:nvPr>
            <p:ph type="body" sz="quarter" idx="11"/>
          </p:nvPr>
        </p:nvSpPr>
        <p:spPr/>
        <p:txBody>
          <a:bodyPr/>
          <a:lstStyle/>
          <a:p>
            <a:r>
              <a:rPr lang="en-US"/>
              <a:t>Tables included in each query</a:t>
            </a:r>
          </a:p>
        </p:txBody>
      </p:sp>
      <p:graphicFrame>
        <p:nvGraphicFramePr>
          <p:cNvPr id="10" name="Chart 9">
            <a:extLst>
              <a:ext uri="{FF2B5EF4-FFF2-40B4-BE49-F238E27FC236}">
                <a16:creationId xmlns:a16="http://schemas.microsoft.com/office/drawing/2014/main" id="{A87F7C4C-4C98-481E-AD57-E60873F5C838}"/>
              </a:ext>
            </a:extLst>
          </p:cNvPr>
          <p:cNvGraphicFramePr>
            <a:graphicFrameLocks/>
          </p:cNvGraphicFramePr>
          <p:nvPr>
            <p:extLst>
              <p:ext uri="{D42A27DB-BD31-4B8C-83A1-F6EECF244321}">
                <p14:modId xmlns:p14="http://schemas.microsoft.com/office/powerpoint/2010/main" val="3821716071"/>
              </p:ext>
            </p:extLst>
          </p:nvPr>
        </p:nvGraphicFramePr>
        <p:xfrm>
          <a:off x="6585524" y="0"/>
          <a:ext cx="7003198" cy="6616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ontent Placeholder 3">
            <a:extLst>
              <a:ext uri="{FF2B5EF4-FFF2-40B4-BE49-F238E27FC236}">
                <a16:creationId xmlns:a16="http://schemas.microsoft.com/office/drawing/2014/main" id="{4ECD0145-7FEA-4C22-B4F0-869659678A8C}"/>
              </a:ext>
            </a:extLst>
          </p:cNvPr>
          <p:cNvGraphicFramePr>
            <a:graphicFrameLocks noGrp="1"/>
          </p:cNvGraphicFramePr>
          <p:nvPr>
            <p:ph sz="quarter" idx="16"/>
            <p:extLst>
              <p:ext uri="{D42A27DB-BD31-4B8C-83A1-F6EECF244321}">
                <p14:modId xmlns:p14="http://schemas.microsoft.com/office/powerpoint/2010/main" val="3317393988"/>
              </p:ext>
            </p:extLst>
          </p:nvPr>
        </p:nvGraphicFramePr>
        <p:xfrm>
          <a:off x="573024" y="2199674"/>
          <a:ext cx="4615777" cy="3509681"/>
        </p:xfrm>
        <a:graphic>
          <a:graphicData uri="http://schemas.openxmlformats.org/drawingml/2006/table">
            <a:tbl>
              <a:tblPr>
                <a:tableStyleId>{5C22544A-7EE6-4342-B048-85BDC9FD1C3A}</a:tableStyleId>
              </a:tblPr>
              <a:tblGrid>
                <a:gridCol w="2032637">
                  <a:extLst>
                    <a:ext uri="{9D8B030D-6E8A-4147-A177-3AD203B41FA5}">
                      <a16:colId xmlns:a16="http://schemas.microsoft.com/office/drawing/2014/main" val="3952496333"/>
                    </a:ext>
                  </a:extLst>
                </a:gridCol>
                <a:gridCol w="2583140">
                  <a:extLst>
                    <a:ext uri="{9D8B030D-6E8A-4147-A177-3AD203B41FA5}">
                      <a16:colId xmlns:a16="http://schemas.microsoft.com/office/drawing/2014/main" val="3162852124"/>
                    </a:ext>
                  </a:extLst>
                </a:gridCol>
              </a:tblGrid>
              <a:tr h="761145">
                <a:tc>
                  <a:txBody>
                    <a:bodyPr/>
                    <a:lstStyle/>
                    <a:p>
                      <a:pPr algn="ctr" fontAlgn="b"/>
                      <a:r>
                        <a:rPr lang="en-US" sz="1600" b="1" u="none" strike="noStrike">
                          <a:solidFill>
                            <a:schemeClr val="bg1"/>
                          </a:solidFill>
                          <a:effectLst/>
                        </a:rPr>
                        <a:t>Tables Per Query</a:t>
                      </a:r>
                      <a:endParaRPr lang="en-US" sz="1600" b="1" i="0" u="none" strike="noStrike">
                        <a:solidFill>
                          <a:schemeClr val="bg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b"/>
                      <a:r>
                        <a:rPr lang="en-US" sz="1600" b="1" u="none" strike="noStrike">
                          <a:solidFill>
                            <a:schemeClr val="bg1"/>
                          </a:solidFill>
                          <a:effectLst/>
                        </a:rPr>
                        <a:t>Query Count</a:t>
                      </a:r>
                      <a:endParaRPr lang="en-US" sz="1600" b="1" i="0" u="none" strike="noStrike">
                        <a:solidFill>
                          <a:schemeClr val="bg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78834845"/>
                  </a:ext>
                </a:extLst>
              </a:tr>
              <a:tr h="392648">
                <a:tc>
                  <a:txBody>
                    <a:bodyPr/>
                    <a:lstStyle/>
                    <a:p>
                      <a:pPr algn="ctr" fontAlgn="b"/>
                      <a:r>
                        <a:rPr lang="en-US" sz="1200" u="none" strike="noStrike">
                          <a:solidFill>
                            <a:schemeClr val="tx1"/>
                          </a:solidFill>
                          <a:effectLst/>
                        </a:rPr>
                        <a:t>1 </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200" u="none" strike="noStrike">
                          <a:solidFill>
                            <a:schemeClr val="tx1"/>
                          </a:solidFill>
                          <a:effectLst/>
                        </a:rPr>
                        <a:t>123,231,877</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150496"/>
                  </a:ext>
                </a:extLst>
              </a:tr>
              <a:tr h="392648">
                <a:tc>
                  <a:txBody>
                    <a:bodyPr/>
                    <a:lstStyle/>
                    <a:p>
                      <a:pPr algn="ctr" fontAlgn="b"/>
                      <a:r>
                        <a:rPr lang="en-US" sz="1200" u="none" strike="noStrike">
                          <a:solidFill>
                            <a:schemeClr val="tx1"/>
                          </a:solidFill>
                          <a:effectLst/>
                        </a:rPr>
                        <a:t>2 </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fontAlgn="b"/>
                      <a:r>
                        <a:rPr lang="en-US" sz="1200" u="none" strike="noStrike">
                          <a:solidFill>
                            <a:schemeClr val="tx1"/>
                          </a:solidFill>
                          <a:effectLst/>
                        </a:rPr>
                        <a:t>4,145,938</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07223156"/>
                  </a:ext>
                </a:extLst>
              </a:tr>
              <a:tr h="392648">
                <a:tc>
                  <a:txBody>
                    <a:bodyPr/>
                    <a:lstStyle/>
                    <a:p>
                      <a:pPr algn="ctr" fontAlgn="b"/>
                      <a:r>
                        <a:rPr lang="en-US" sz="1200" u="none" strike="noStrike">
                          <a:solidFill>
                            <a:schemeClr val="tx1"/>
                          </a:solidFill>
                          <a:effectLst/>
                        </a:rPr>
                        <a:t>3</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200" u="none" strike="noStrike">
                          <a:solidFill>
                            <a:schemeClr val="tx1"/>
                          </a:solidFill>
                          <a:effectLst/>
                        </a:rPr>
                        <a:t>547,005</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8606850"/>
                  </a:ext>
                </a:extLst>
              </a:tr>
              <a:tr h="392648">
                <a:tc>
                  <a:txBody>
                    <a:bodyPr/>
                    <a:lstStyle/>
                    <a:p>
                      <a:pPr algn="ctr" fontAlgn="b"/>
                      <a:r>
                        <a:rPr lang="en-US" sz="1200" u="none" strike="noStrike">
                          <a:solidFill>
                            <a:schemeClr val="tx1"/>
                          </a:solidFill>
                          <a:effectLst/>
                        </a:rPr>
                        <a:t>4</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fontAlgn="b"/>
                      <a:r>
                        <a:rPr lang="en-US" sz="1200" u="none" strike="noStrike">
                          <a:solidFill>
                            <a:schemeClr val="tx1"/>
                          </a:solidFill>
                          <a:effectLst/>
                        </a:rPr>
                        <a:t>923,205</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163306761"/>
                  </a:ext>
                </a:extLst>
              </a:tr>
              <a:tr h="392648">
                <a:tc>
                  <a:txBody>
                    <a:bodyPr/>
                    <a:lstStyle/>
                    <a:p>
                      <a:pPr algn="ctr" fontAlgn="b"/>
                      <a:r>
                        <a:rPr lang="en-US" sz="1200" u="none" strike="noStrike">
                          <a:solidFill>
                            <a:schemeClr val="tx1"/>
                          </a:solidFill>
                          <a:effectLst/>
                        </a:rPr>
                        <a:t>5</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200" u="none" strike="noStrike">
                          <a:solidFill>
                            <a:schemeClr val="tx1"/>
                          </a:solidFill>
                          <a:effectLst/>
                        </a:rPr>
                        <a:t>279,292</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87303"/>
                  </a:ext>
                </a:extLst>
              </a:tr>
              <a:tr h="392648">
                <a:tc>
                  <a:txBody>
                    <a:bodyPr/>
                    <a:lstStyle/>
                    <a:p>
                      <a:pPr algn="ctr" fontAlgn="b"/>
                      <a:r>
                        <a:rPr lang="en-US" sz="1200" u="sng" strike="noStrike">
                          <a:solidFill>
                            <a:schemeClr val="tx1"/>
                          </a:solidFill>
                          <a:effectLst/>
                        </a:rPr>
                        <a:t>5+</a:t>
                      </a:r>
                      <a:endParaRPr lang="en-US" sz="1200" b="0" i="0" u="sng"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fontAlgn="b"/>
                      <a:r>
                        <a:rPr lang="en-US" sz="1200" u="sng" strike="noStrike">
                          <a:solidFill>
                            <a:schemeClr val="tx1"/>
                          </a:solidFill>
                          <a:effectLst/>
                        </a:rPr>
                        <a:t>993,109</a:t>
                      </a:r>
                      <a:endParaRPr lang="en-US" sz="1200" b="0" i="0" u="sng"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045602300"/>
                  </a:ext>
                </a:extLst>
              </a:tr>
              <a:tr h="392648">
                <a:tc>
                  <a:txBody>
                    <a:bodyPr/>
                    <a:lstStyle/>
                    <a:p>
                      <a:pPr algn="ctr" fontAlgn="b"/>
                      <a:r>
                        <a:rPr lang="en-US" sz="1200" b="1" u="none" strike="noStrike">
                          <a:solidFill>
                            <a:schemeClr val="tx1"/>
                          </a:solidFill>
                          <a:effectLst/>
                        </a:rPr>
                        <a:t>Grand Total</a:t>
                      </a:r>
                      <a:endParaRPr lang="en-US" sz="1200" b="1"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200" b="1" u="none" strike="noStrike">
                          <a:solidFill>
                            <a:schemeClr val="tx1"/>
                          </a:solidFill>
                          <a:effectLst/>
                        </a:rPr>
                        <a:t>130,120,426</a:t>
                      </a:r>
                      <a:endParaRPr lang="en-US" sz="1200" b="1"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358937"/>
                  </a:ext>
                </a:extLst>
              </a:tr>
            </a:tbl>
          </a:graphicData>
        </a:graphic>
      </p:graphicFrame>
      <p:sp>
        <p:nvSpPr>
          <p:cNvPr id="2" name="Explosion 2 1">
            <a:extLst>
              <a:ext uri="{FF2B5EF4-FFF2-40B4-BE49-F238E27FC236}">
                <a16:creationId xmlns:a16="http://schemas.microsoft.com/office/drawing/2014/main" id="{FB340851-E1DC-D141-A84A-EA0D5731C004}"/>
              </a:ext>
            </a:extLst>
          </p:cNvPr>
          <p:cNvSpPr/>
          <p:nvPr/>
        </p:nvSpPr>
        <p:spPr>
          <a:xfrm>
            <a:off x="856343" y="4426857"/>
            <a:ext cx="8955313" cy="3938902"/>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r>
              <a:rPr lang="en-US" sz="9600" dirty="0">
                <a:solidFill>
                  <a:schemeClr val="bg1"/>
                </a:solidFill>
              </a:rPr>
              <a:t>Work</a:t>
            </a:r>
          </a:p>
        </p:txBody>
      </p:sp>
    </p:spTree>
    <p:extLst>
      <p:ext uri="{BB962C8B-B14F-4D97-AF65-F5344CB8AC3E}">
        <p14:creationId xmlns:p14="http://schemas.microsoft.com/office/powerpoint/2010/main" val="32063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1" y="2057400"/>
            <a:ext cx="5009958" cy="275099"/>
          </a:xfrm>
        </p:spPr>
        <p:txBody>
          <a:bodyPr anchor="ctr"/>
          <a:lstStyle/>
          <a:p>
            <a:r>
              <a:rPr lang="en-US" sz="140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4" name="Text Placeholder 3">
            <a:extLst>
              <a:ext uri="{FF2B5EF4-FFF2-40B4-BE49-F238E27FC236}">
                <a16:creationId xmlns:a16="http://schemas.microsoft.com/office/drawing/2014/main" id="{07488B7D-3BD6-444E-89B1-985E36981AC2}"/>
              </a:ext>
            </a:extLst>
          </p:cNvPr>
          <p:cNvSpPr>
            <a:spLocks noGrp="1"/>
          </p:cNvSpPr>
          <p:nvPr>
            <p:ph type="body" sz="quarter" idx="11"/>
          </p:nvPr>
        </p:nvSpPr>
        <p:spPr/>
        <p:txBody>
          <a:bodyPr/>
          <a:lstStyle/>
          <a:p>
            <a:r>
              <a:rPr lang="en-US"/>
              <a:t>Last XX-months queries</a:t>
            </a:r>
          </a:p>
        </p:txBody>
      </p:sp>
      <p:graphicFrame>
        <p:nvGraphicFramePr>
          <p:cNvPr id="8" name="Content Placeholder 7">
            <a:extLst>
              <a:ext uri="{FF2B5EF4-FFF2-40B4-BE49-F238E27FC236}">
                <a16:creationId xmlns:a16="http://schemas.microsoft.com/office/drawing/2014/main" id="{EABB2775-1501-4F8C-A92E-35B2377038A4}"/>
              </a:ext>
            </a:extLst>
          </p:cNvPr>
          <p:cNvGraphicFramePr>
            <a:graphicFrameLocks noGrp="1"/>
          </p:cNvGraphicFramePr>
          <p:nvPr>
            <p:ph sz="quarter" idx="18"/>
            <p:extLst>
              <p:ext uri="{D42A27DB-BD31-4B8C-83A1-F6EECF244321}">
                <p14:modId xmlns:p14="http://schemas.microsoft.com/office/powerpoint/2010/main" val="641969516"/>
              </p:ext>
            </p:extLst>
          </p:nvPr>
        </p:nvGraphicFramePr>
        <p:xfrm>
          <a:off x="586741" y="2437006"/>
          <a:ext cx="6237805" cy="3773293"/>
        </p:xfrm>
        <a:graphic>
          <a:graphicData uri="http://schemas.openxmlformats.org/drawingml/2006/table">
            <a:tbl>
              <a:tblPr firstRow="1" bandRow="1">
                <a:tableStyleId>{9DCAF9ED-07DC-4A11-8D7F-57B35C25682E}</a:tableStyleId>
              </a:tblPr>
              <a:tblGrid>
                <a:gridCol w="2517734">
                  <a:extLst>
                    <a:ext uri="{9D8B030D-6E8A-4147-A177-3AD203B41FA5}">
                      <a16:colId xmlns:a16="http://schemas.microsoft.com/office/drawing/2014/main" val="68029268"/>
                    </a:ext>
                  </a:extLst>
                </a:gridCol>
                <a:gridCol w="3720071">
                  <a:extLst>
                    <a:ext uri="{9D8B030D-6E8A-4147-A177-3AD203B41FA5}">
                      <a16:colId xmlns:a16="http://schemas.microsoft.com/office/drawing/2014/main" val="63298111"/>
                    </a:ext>
                  </a:extLst>
                </a:gridCol>
              </a:tblGrid>
              <a:tr h="569015">
                <a:tc>
                  <a:txBody>
                    <a:bodyPr/>
                    <a:lstStyle/>
                    <a:p>
                      <a:pPr algn="ctr" fontAlgn="b">
                        <a:defRPr sz="1400">
                          <a:solidFill>
                            <a:schemeClr val="bg1"/>
                          </a:solidFill>
                          <a:latin typeface="Arial"/>
                        </a:defRPr>
                      </a:pPr>
                      <a:r>
                        <a:rPr sz="1200"/>
                        <a:t>Number of Joins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1400">
                          <a:solidFill>
                            <a:schemeClr val="bg1"/>
                          </a:solidFill>
                          <a:latin typeface="Arial"/>
                        </a:defRPr>
                      </a:pPr>
                      <a:r>
                        <a:rPr sz="1200"/>
                        <a:t>Number of Queries</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24049930"/>
                  </a:ext>
                </a:extLst>
              </a:tr>
              <a:tr h="490262">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1</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1600">
                          <a:solidFill>
                            <a:srgbClr val="6B767D"/>
                          </a:solidFill>
                          <a:latin typeface="+mn-lt"/>
                        </a:defRPr>
                      </a:pPr>
                      <a:r>
                        <a:rPr sz="1200"/>
                        <a:t>2,067,390</a:t>
                      </a:r>
                      <a:endParaRPr lang="en-US" sz="1200" b="0" i="0" u="none" strike="noStrike" baseline="0">
                        <a:solidFill>
                          <a:srgbClr val="000000"/>
                        </a:solidFill>
                        <a:effectLst/>
                        <a:latin typeface="Arial"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45666622"/>
                  </a:ext>
                </a:extLst>
              </a:tr>
              <a:tr h="536521">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2</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1600">
                          <a:solidFill>
                            <a:srgbClr val="6B767D"/>
                          </a:solidFill>
                          <a:latin typeface="+mn-lt"/>
                        </a:defRPr>
                      </a:pPr>
                      <a:r>
                        <a:rPr sz="1200"/>
                        <a:t>60,478</a:t>
                      </a:r>
                      <a:endParaRPr lang="en-US" sz="1200" b="0" i="0" u="none" strike="noStrike" baseline="0">
                        <a:solidFill>
                          <a:srgbClr val="000000"/>
                        </a:solidFill>
                        <a:effectLst/>
                        <a:latin typeface="Arial"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35094609"/>
                  </a:ext>
                </a:extLst>
              </a:tr>
              <a:tr h="569986">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3</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1600">
                          <a:solidFill>
                            <a:srgbClr val="6B767D"/>
                          </a:solidFill>
                          <a:latin typeface="+mn-lt"/>
                        </a:defRPr>
                      </a:pPr>
                      <a:r>
                        <a:rPr sz="1200"/>
                        <a:t>26,405</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84689066"/>
                  </a:ext>
                </a:extLst>
              </a:tr>
              <a:tr h="536521">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4</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1600">
                          <a:solidFill>
                            <a:srgbClr val="6B767D"/>
                          </a:solidFill>
                          <a:latin typeface="+mn-lt"/>
                        </a:defRPr>
                      </a:pPr>
                      <a:r>
                        <a:rPr sz="1200"/>
                        <a:t>10,768</a:t>
                      </a:r>
                      <a:endParaRPr lang="en-US" sz="1200" b="0" i="0" u="none" strike="noStrike" baseline="0">
                        <a:solidFill>
                          <a:srgbClr val="000000"/>
                        </a:solidFill>
                        <a:effectLst/>
                        <a:latin typeface="Arial"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0912378"/>
                  </a:ext>
                </a:extLst>
              </a:tr>
              <a:tr h="534467">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5</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1600">
                          <a:solidFill>
                            <a:srgbClr val="6B767D"/>
                          </a:solidFill>
                          <a:latin typeface="+mn-lt"/>
                        </a:defRPr>
                      </a:pPr>
                      <a:r>
                        <a:rPr sz="1200"/>
                        <a:t>5,602</a:t>
                      </a:r>
                      <a:endParaRPr lang="en-US" sz="1200" b="0" i="0" u="none" strike="noStrike" baseline="0">
                        <a:solidFill>
                          <a:srgbClr val="000000"/>
                        </a:solidFill>
                        <a:effectLst/>
                        <a:latin typeface="Arial"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6577659"/>
                  </a:ext>
                </a:extLst>
              </a:tr>
              <a:tr h="536521">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5+</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1600">
                          <a:solidFill>
                            <a:srgbClr val="6B767D"/>
                          </a:solidFill>
                          <a:latin typeface="+mn-lt"/>
                        </a:defRPr>
                      </a:pPr>
                      <a:r>
                        <a:rPr sz="1200"/>
                        <a:t>11,139</a:t>
                      </a:r>
                      <a:endParaRPr lang="en-US" sz="1200" b="0" i="0" u="none" strike="noStrike" baseline="0">
                        <a:solidFill>
                          <a:srgbClr val="000000"/>
                        </a:solidFill>
                        <a:effectLst/>
                        <a:latin typeface="Arial"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4472081"/>
                  </a:ext>
                </a:extLst>
              </a:tr>
            </a:tbl>
          </a:graphicData>
        </a:graphic>
      </p:graphicFrame>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2677849"/>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Headline placeholder</a:t>
            </a:r>
          </a:p>
          <a:p>
            <a:pPr lvl="0" defTabSz="914330">
              <a:lnSpc>
                <a:spcPct val="130000"/>
              </a:lnSpc>
              <a:spcBef>
                <a:spcPts val="1200"/>
              </a:spcBef>
            </a:pPr>
            <a:r>
              <a:rPr lang="en-US" sz="1100" b="1">
                <a:latin typeface="+mj-lt"/>
              </a:rPr>
              <a:t>Suspendisse non magna ut risus posuere egestas ut vel nibh. </a:t>
            </a:r>
            <a:r>
              <a:rPr lang="en-US" sz="1100">
                <a:latin typeface="+mj-lt"/>
              </a:rPr>
              <a:t>Cras ut ligula auctor, feugiat leo eget, imperdiet orci. Vivamus gravida ac nibh vel rutrum. Mauris vel nulla elementum, facilisis neque at, malesuada ex. Cras nec volutpat sapien. Nunc commodo sapien ut ante laoreet molestie vitae quis magna. Curabitur at convallis enim. </a:t>
            </a:r>
          </a:p>
          <a:p>
            <a:pPr lvl="0" defTabSz="914330">
              <a:lnSpc>
                <a:spcPct val="130000"/>
              </a:lnSpc>
              <a:spcBef>
                <a:spcPts val="1200"/>
              </a:spcBef>
            </a:pPr>
            <a:r>
              <a:rPr lang="en-US" sz="1100">
                <a:latin typeface="+mj-lt"/>
              </a:rPr>
              <a:t>Nam ac ornare ex, interdum lobortis erat. Vivamus condimentum justo eu enim sodales, ac blandit lorem tempus. In tincidunt ornare elit, quis hendrerit ligula hendrerit nec. Suspendisse potenti.</a:t>
            </a:r>
          </a:p>
        </p:txBody>
      </p:sp>
      <p:sp>
        <p:nvSpPr>
          <p:cNvPr id="12" name="Rectangle 11">
            <a:extLst>
              <a:ext uri="{FF2B5EF4-FFF2-40B4-BE49-F238E27FC236}">
                <a16:creationId xmlns:a16="http://schemas.microsoft.com/office/drawing/2014/main" id="{681B5CEE-AF3C-FF4D-A7DE-43060B1C8065}"/>
              </a:ext>
            </a:extLst>
          </p:cNvPr>
          <p:cNvSpPr/>
          <p:nvPr/>
        </p:nvSpPr>
        <p:spPr>
          <a:xfrm>
            <a:off x="7315200" y="5410081"/>
            <a:ext cx="4305300" cy="754053"/>
          </a:xfrm>
          <a:prstGeom prst="rect">
            <a:avLst/>
          </a:prstGeom>
        </p:spPr>
        <p:txBody>
          <a:bodyPr wrap="square">
            <a:spAutoFit/>
          </a:bodyPr>
          <a:lstStyle/>
          <a:p>
            <a:pPr marL="171450" indent="-171450">
              <a:spcAft>
                <a:spcPts val="1200"/>
              </a:spcAft>
              <a:buFont typeface="Arial" panose="020B0604020202020204" pitchFamily="34" charset="0"/>
              <a:buChar char="•"/>
            </a:pPr>
            <a:r>
              <a:rPr lang="en-US" sz="1100"/>
              <a:t>Extremely Challenging for BigQuery to handle </a:t>
            </a:r>
            <a:br>
              <a:rPr lang="en-US" sz="1100"/>
            </a:br>
            <a:r>
              <a:rPr lang="en-US" sz="1100"/>
              <a:t>complex multi-way</a:t>
            </a:r>
          </a:p>
          <a:p>
            <a:pPr marL="171450" indent="-171450">
              <a:spcAft>
                <a:spcPts val="1200"/>
              </a:spcAft>
              <a:buFont typeface="Arial" panose="020B0604020202020204" pitchFamily="34" charset="0"/>
              <a:buChar char="•"/>
            </a:pPr>
            <a:r>
              <a:rPr lang="en-US" sz="1100"/>
              <a:t>JOINs and frequently loaded/updated data.</a:t>
            </a:r>
          </a:p>
        </p:txBody>
      </p:sp>
      <p:grpSp>
        <p:nvGrpSpPr>
          <p:cNvPr id="9" name="Group 8">
            <a:extLst>
              <a:ext uri="{FF2B5EF4-FFF2-40B4-BE49-F238E27FC236}">
                <a16:creationId xmlns:a16="http://schemas.microsoft.com/office/drawing/2014/main" id="{6D91FE98-9489-7645-905B-3D3DC1F5621D}"/>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2EDA3CD7-40FC-8B47-9FB2-432F02CD85F0}"/>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4" name="Rectangle 13">
              <a:extLst>
                <a:ext uri="{FF2B5EF4-FFF2-40B4-BE49-F238E27FC236}">
                  <a16:creationId xmlns:a16="http://schemas.microsoft.com/office/drawing/2014/main" id="{9CF116C7-E31B-5842-802A-343148ACA36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5" name="Picture 3" descr="Image result for important icon">
              <a:extLst>
                <a:ext uri="{FF2B5EF4-FFF2-40B4-BE49-F238E27FC236}">
                  <a16:creationId xmlns:a16="http://schemas.microsoft.com/office/drawing/2014/main" id="{6F95CE76-C9DD-2C43-B67C-1635788CEE6F}"/>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240545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576262" y="1715707"/>
          <a:ext cx="6237134" cy="4494599"/>
        </p:xfrm>
        <a:graphic>
          <a:graphicData uri="http://schemas.openxmlformats.org/drawingml/2006/table">
            <a:tbl>
              <a:tblPr firstRow="1" bandRow="1">
                <a:tableStyleId>{9DCAF9ED-07DC-4A11-8D7F-57B35C25682E}</a:tableStyleId>
              </a:tblPr>
              <a:tblGrid>
                <a:gridCol w="2062829">
                  <a:extLst>
                    <a:ext uri="{9D8B030D-6E8A-4147-A177-3AD203B41FA5}">
                      <a16:colId xmlns:a16="http://schemas.microsoft.com/office/drawing/2014/main" val="3407009080"/>
                    </a:ext>
                  </a:extLst>
                </a:gridCol>
                <a:gridCol w="2397124">
                  <a:extLst>
                    <a:ext uri="{9D8B030D-6E8A-4147-A177-3AD203B41FA5}">
                      <a16:colId xmlns:a16="http://schemas.microsoft.com/office/drawing/2014/main" val="901635371"/>
                    </a:ext>
                  </a:extLst>
                </a:gridCol>
                <a:gridCol w="1777181">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800"/>
                        <a:t>DataBaseName</a:t>
                      </a:r>
                      <a:endParaRPr lang="en-US" sz="800" b="0" i="0" u="none" strike="noStrike" baseline="0">
                        <a:solidFill>
                          <a:srgbClr val="FFFFFF"/>
                        </a:solidFill>
                        <a:effectLst/>
                        <a:latin typeface="Arial" panose="020B0604020202020204" pitchFamily="34" charset="0"/>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800"/>
                        <a:t>TableName</a:t>
                      </a:r>
                      <a:endParaRPr lang="en-US" sz="800" b="0" i="0" u="none" strike="noStrike" baseline="0">
                        <a:solidFill>
                          <a:srgbClr val="FFFFFF"/>
                        </a:solidFill>
                        <a:effectLst/>
                        <a:latin typeface="Arial" panose="020B0604020202020204" pitchFamily="34" charset="0"/>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800"/>
                        <a:t>CurrentPerm GB</a:t>
                      </a:r>
                      <a:endParaRPr lang="en-US" sz="800" b="0" i="0" u="none" strike="noStrike" baseline="0">
                        <a:solidFill>
                          <a:srgbClr val="FFFFFF"/>
                        </a:solidFill>
                        <a:effectLst/>
                        <a:latin typeface="Arial" panose="020B0604020202020204" pitchFamily="34" charset="0"/>
                      </a:endParaRPr>
                    </a:p>
                  </a:txBody>
                  <a:tcPr marL="90000" marR="6921"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TVI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10,034.8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CSI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config_item_obs_t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4,162.7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CSI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config_item_obs_t_withdups</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3,953.6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REPORT_DATA_2010to2013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1,409.9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REPORT_DATA_2018to2021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1,060.2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PDCRDATA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DBQLogTbl_Hst_v1620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1,057.8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vantage_bill_log_hist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1,042.7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REPORT_DATA_2016to2017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1,008.0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REPORT_DATA_2014to2015</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990.3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shc_mem_free_stat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900.5</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shc_io_stat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898.7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PUBLIC_CLOUD_SPEND</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AWS_CUR_Billing</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887.4</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shc_tps_stat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779.1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tdtedw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vantage_bill_log_dn_hist_BKP</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748.1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RAW_SHC_TBL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shc_max_used_iota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723.7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shc_paging_stat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702.1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shc_queue_stat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678.1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REPORT_DATA_0001to2009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542.8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TRDOAE</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TTC_Test_Run_Case</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541.2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shc_swap_free_stat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533.8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shc_krnl_tbl_stat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527.6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shc_mem_pg_stat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509.9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shc_cpu_utlztn_stat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495.2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shc_swap_pg_stat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447.4</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AIC3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_004_config_itemx_seq_t_input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267.2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err="1"/>
                        <a:t>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bo40_event_detail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239.6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bo40_event_detail_ld</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239.6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ARCtest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fornparctest31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230.0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a:t>XXX Tables &gt; XXGB</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a:t>Table Size &gt; 10GB</a:t>
            </a:r>
          </a:p>
        </p:txBody>
      </p:sp>
      <p:sp>
        <p:nvSpPr>
          <p:cNvPr id="7" name="Rectangle 6">
            <a:extLst>
              <a:ext uri="{FF2B5EF4-FFF2-40B4-BE49-F238E27FC236}">
                <a16:creationId xmlns:a16="http://schemas.microsoft.com/office/drawing/2014/main" id="{7084787C-A7F0-C342-B6B2-7568B77034B2}"/>
              </a:ext>
            </a:extLst>
          </p:cNvPr>
          <p:cNvSpPr/>
          <p:nvPr/>
        </p:nvSpPr>
        <p:spPr>
          <a:xfrm>
            <a:off x="7315200" y="2635668"/>
            <a:ext cx="4305300" cy="2677849"/>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Headline placeholder</a:t>
            </a:r>
          </a:p>
          <a:p>
            <a:pPr lvl="0" defTabSz="914330">
              <a:lnSpc>
                <a:spcPct val="130000"/>
              </a:lnSpc>
              <a:spcBef>
                <a:spcPts val="1200"/>
              </a:spcBef>
            </a:pPr>
            <a:r>
              <a:rPr lang="en-US" sz="1100" b="1" err="1">
                <a:latin typeface="+mj-lt"/>
              </a:rPr>
              <a:t>Suspendisse</a:t>
            </a:r>
            <a:r>
              <a:rPr lang="en-US" sz="1100" b="1">
                <a:latin typeface="+mj-lt"/>
              </a:rPr>
              <a:t> non magna </a:t>
            </a:r>
            <a:r>
              <a:rPr lang="en-US" sz="1100" b="1" err="1">
                <a:latin typeface="+mj-lt"/>
              </a:rPr>
              <a:t>ut</a:t>
            </a:r>
            <a:r>
              <a:rPr lang="en-US" sz="1100" b="1">
                <a:latin typeface="+mj-lt"/>
              </a:rPr>
              <a:t> </a:t>
            </a:r>
            <a:r>
              <a:rPr lang="en-US" sz="1100" b="1" err="1">
                <a:latin typeface="+mj-lt"/>
              </a:rPr>
              <a:t>risus</a:t>
            </a:r>
            <a:r>
              <a:rPr lang="en-US" sz="1100" b="1">
                <a:latin typeface="+mj-lt"/>
              </a:rPr>
              <a:t> </a:t>
            </a:r>
            <a:r>
              <a:rPr lang="en-US" sz="1100" b="1" err="1">
                <a:latin typeface="+mj-lt"/>
              </a:rPr>
              <a:t>posuere</a:t>
            </a:r>
            <a:r>
              <a:rPr lang="en-US" sz="1100" b="1">
                <a:latin typeface="+mj-lt"/>
              </a:rPr>
              <a:t> </a:t>
            </a:r>
            <a:r>
              <a:rPr lang="en-US" sz="1100" b="1" err="1">
                <a:latin typeface="+mj-lt"/>
              </a:rPr>
              <a:t>egestas</a:t>
            </a:r>
            <a:r>
              <a:rPr lang="en-US" sz="1100" b="1">
                <a:latin typeface="+mj-lt"/>
              </a:rPr>
              <a:t> </a:t>
            </a:r>
            <a:r>
              <a:rPr lang="en-US" sz="1100" b="1" err="1">
                <a:latin typeface="+mj-lt"/>
              </a:rPr>
              <a:t>ut</a:t>
            </a:r>
            <a:r>
              <a:rPr lang="en-US" sz="1100" b="1">
                <a:latin typeface="+mj-lt"/>
              </a:rPr>
              <a:t> vel </a:t>
            </a:r>
            <a:r>
              <a:rPr lang="en-US" sz="1100" b="1" err="1">
                <a:latin typeface="+mj-lt"/>
              </a:rPr>
              <a:t>nibh</a:t>
            </a:r>
            <a:r>
              <a:rPr lang="en-US" sz="1100" b="1">
                <a:latin typeface="+mj-lt"/>
              </a:rPr>
              <a:t>. </a:t>
            </a:r>
            <a:r>
              <a:rPr lang="en-US" sz="1100">
                <a:latin typeface="+mj-lt"/>
              </a:rPr>
              <a:t>Cras </a:t>
            </a:r>
            <a:r>
              <a:rPr lang="en-US" sz="1100" err="1">
                <a:latin typeface="+mj-lt"/>
              </a:rPr>
              <a:t>ut</a:t>
            </a:r>
            <a:r>
              <a:rPr lang="en-US" sz="1100">
                <a:latin typeface="+mj-lt"/>
              </a:rPr>
              <a:t> ligula auctor, </a:t>
            </a:r>
            <a:r>
              <a:rPr lang="en-US" sz="1100" err="1">
                <a:latin typeface="+mj-lt"/>
              </a:rPr>
              <a:t>feugiat</a:t>
            </a:r>
            <a:r>
              <a:rPr lang="en-US" sz="1100">
                <a:latin typeface="+mj-lt"/>
              </a:rPr>
              <a:t> </a:t>
            </a:r>
            <a:r>
              <a:rPr lang="en-US" sz="1100" err="1">
                <a:latin typeface="+mj-lt"/>
              </a:rPr>
              <a:t>leo</a:t>
            </a:r>
            <a:r>
              <a:rPr lang="en-US" sz="1100">
                <a:latin typeface="+mj-lt"/>
              </a:rPr>
              <a:t> </a:t>
            </a:r>
            <a:r>
              <a:rPr lang="en-US" sz="1100" err="1">
                <a:latin typeface="+mj-lt"/>
              </a:rPr>
              <a:t>eget</a:t>
            </a:r>
            <a:r>
              <a:rPr lang="en-US" sz="1100">
                <a:latin typeface="+mj-lt"/>
              </a:rPr>
              <a:t>, </a:t>
            </a:r>
            <a:r>
              <a:rPr lang="en-US" sz="1100" err="1">
                <a:latin typeface="+mj-lt"/>
              </a:rPr>
              <a:t>imperdiet</a:t>
            </a:r>
            <a:r>
              <a:rPr lang="en-US" sz="1100">
                <a:latin typeface="+mj-lt"/>
              </a:rPr>
              <a:t> </a:t>
            </a:r>
            <a:r>
              <a:rPr lang="en-US" sz="1100" err="1">
                <a:latin typeface="+mj-lt"/>
              </a:rPr>
              <a:t>orci</a:t>
            </a:r>
            <a:r>
              <a:rPr lang="en-US" sz="1100">
                <a:latin typeface="+mj-lt"/>
              </a:rPr>
              <a:t>. </a:t>
            </a:r>
            <a:r>
              <a:rPr lang="en-US" sz="1100" err="1">
                <a:latin typeface="+mj-lt"/>
              </a:rPr>
              <a:t>Vivamus</a:t>
            </a:r>
            <a:r>
              <a:rPr lang="en-US" sz="1100">
                <a:latin typeface="+mj-lt"/>
              </a:rPr>
              <a:t> gravida ac </a:t>
            </a:r>
            <a:r>
              <a:rPr lang="en-US" sz="1100" err="1">
                <a:latin typeface="+mj-lt"/>
              </a:rPr>
              <a:t>nibh</a:t>
            </a:r>
            <a:r>
              <a:rPr lang="en-US" sz="1100">
                <a:latin typeface="+mj-lt"/>
              </a:rPr>
              <a:t> vel </a:t>
            </a:r>
            <a:r>
              <a:rPr lang="en-US" sz="1100" err="1">
                <a:latin typeface="+mj-lt"/>
              </a:rPr>
              <a:t>rutrum</a:t>
            </a:r>
            <a:r>
              <a:rPr lang="en-US" sz="1100">
                <a:latin typeface="+mj-lt"/>
              </a:rPr>
              <a:t>. </a:t>
            </a:r>
            <a:r>
              <a:rPr lang="en-US" sz="1100" err="1">
                <a:latin typeface="+mj-lt"/>
              </a:rPr>
              <a:t>Mauris</a:t>
            </a:r>
            <a:r>
              <a:rPr lang="en-US" sz="1100">
                <a:latin typeface="+mj-lt"/>
              </a:rPr>
              <a:t> vel </a:t>
            </a:r>
            <a:r>
              <a:rPr lang="en-US" sz="1100" err="1">
                <a:latin typeface="+mj-lt"/>
              </a:rPr>
              <a:t>nulla</a:t>
            </a:r>
            <a:r>
              <a:rPr lang="en-US" sz="1100">
                <a:latin typeface="+mj-lt"/>
              </a:rPr>
              <a:t> </a:t>
            </a:r>
            <a:r>
              <a:rPr lang="en-US" sz="1100" err="1">
                <a:latin typeface="+mj-lt"/>
              </a:rPr>
              <a:t>elementum</a:t>
            </a:r>
            <a:r>
              <a:rPr lang="en-US" sz="1100">
                <a:latin typeface="+mj-lt"/>
              </a:rPr>
              <a:t>, </a:t>
            </a:r>
            <a:r>
              <a:rPr lang="en-US" sz="1100" err="1">
                <a:latin typeface="+mj-lt"/>
              </a:rPr>
              <a:t>facilisis</a:t>
            </a:r>
            <a:r>
              <a:rPr lang="en-US" sz="1100">
                <a:latin typeface="+mj-lt"/>
              </a:rPr>
              <a:t> </a:t>
            </a:r>
            <a:r>
              <a:rPr lang="en-US" sz="1100" err="1">
                <a:latin typeface="+mj-lt"/>
              </a:rPr>
              <a:t>neque</a:t>
            </a:r>
            <a:r>
              <a:rPr lang="en-US" sz="1100">
                <a:latin typeface="+mj-lt"/>
              </a:rPr>
              <a:t> at, </a:t>
            </a:r>
            <a:r>
              <a:rPr lang="en-US" sz="1100" err="1">
                <a:latin typeface="+mj-lt"/>
              </a:rPr>
              <a:t>malesuada</a:t>
            </a:r>
            <a:r>
              <a:rPr lang="en-US" sz="1100">
                <a:latin typeface="+mj-lt"/>
              </a:rPr>
              <a:t> ex. Cras </a:t>
            </a:r>
            <a:r>
              <a:rPr lang="en-US" sz="1100" err="1">
                <a:latin typeface="+mj-lt"/>
              </a:rPr>
              <a:t>nec</a:t>
            </a:r>
            <a:r>
              <a:rPr lang="en-US" sz="1100">
                <a:latin typeface="+mj-lt"/>
              </a:rPr>
              <a:t> </a:t>
            </a:r>
            <a:r>
              <a:rPr lang="en-US" sz="1100" err="1">
                <a:latin typeface="+mj-lt"/>
              </a:rPr>
              <a:t>volutpat</a:t>
            </a:r>
            <a:r>
              <a:rPr lang="en-US" sz="1100">
                <a:latin typeface="+mj-lt"/>
              </a:rPr>
              <a:t> </a:t>
            </a:r>
            <a:r>
              <a:rPr lang="en-US" sz="1100" err="1">
                <a:latin typeface="+mj-lt"/>
              </a:rPr>
              <a:t>sapien</a:t>
            </a:r>
            <a:r>
              <a:rPr lang="en-US" sz="1100">
                <a:latin typeface="+mj-lt"/>
              </a:rPr>
              <a:t>. Nunc </a:t>
            </a:r>
            <a:r>
              <a:rPr lang="en-US" sz="1100" err="1">
                <a:latin typeface="+mj-lt"/>
              </a:rPr>
              <a:t>commodo</a:t>
            </a:r>
            <a:r>
              <a:rPr lang="en-US" sz="1100">
                <a:latin typeface="+mj-lt"/>
              </a:rPr>
              <a:t> </a:t>
            </a:r>
            <a:r>
              <a:rPr lang="en-US" sz="1100" err="1">
                <a:latin typeface="+mj-lt"/>
              </a:rPr>
              <a:t>sapien</a:t>
            </a:r>
            <a:r>
              <a:rPr lang="en-US" sz="1100">
                <a:latin typeface="+mj-lt"/>
              </a:rPr>
              <a:t> </a:t>
            </a:r>
            <a:r>
              <a:rPr lang="en-US" sz="1100" err="1">
                <a:latin typeface="+mj-lt"/>
              </a:rPr>
              <a:t>ut</a:t>
            </a:r>
            <a:r>
              <a:rPr lang="en-US" sz="1100">
                <a:latin typeface="+mj-lt"/>
              </a:rPr>
              <a:t> ante </a:t>
            </a:r>
            <a:r>
              <a:rPr lang="en-US" sz="1100" err="1">
                <a:latin typeface="+mj-lt"/>
              </a:rPr>
              <a:t>laoreet</a:t>
            </a:r>
            <a:r>
              <a:rPr lang="en-US" sz="1100">
                <a:latin typeface="+mj-lt"/>
              </a:rPr>
              <a:t> </a:t>
            </a:r>
            <a:r>
              <a:rPr lang="en-US" sz="1100" err="1">
                <a:latin typeface="+mj-lt"/>
              </a:rPr>
              <a:t>molestie</a:t>
            </a:r>
            <a:r>
              <a:rPr lang="en-US" sz="1100">
                <a:latin typeface="+mj-lt"/>
              </a:rPr>
              <a:t> vitae </a:t>
            </a:r>
            <a:r>
              <a:rPr lang="en-US" sz="1100" err="1">
                <a:latin typeface="+mj-lt"/>
              </a:rPr>
              <a:t>quis</a:t>
            </a:r>
            <a:r>
              <a:rPr lang="en-US" sz="1100">
                <a:latin typeface="+mj-lt"/>
              </a:rPr>
              <a:t> magna. </a:t>
            </a:r>
            <a:r>
              <a:rPr lang="en-US" sz="1100" err="1">
                <a:latin typeface="+mj-lt"/>
              </a:rPr>
              <a:t>Curabitur</a:t>
            </a:r>
            <a:r>
              <a:rPr lang="en-US" sz="1100">
                <a:latin typeface="+mj-lt"/>
              </a:rPr>
              <a:t> at convallis </a:t>
            </a:r>
            <a:r>
              <a:rPr lang="en-US" sz="1100" err="1">
                <a:latin typeface="+mj-lt"/>
              </a:rPr>
              <a:t>enim</a:t>
            </a:r>
            <a:r>
              <a:rPr lang="en-US" sz="1100">
                <a:latin typeface="+mj-lt"/>
              </a:rPr>
              <a:t>. </a:t>
            </a:r>
          </a:p>
          <a:p>
            <a:pPr lvl="0" defTabSz="914330">
              <a:lnSpc>
                <a:spcPct val="130000"/>
              </a:lnSpc>
              <a:spcBef>
                <a:spcPts val="1200"/>
              </a:spcBef>
            </a:pPr>
            <a:r>
              <a:rPr lang="en-US" sz="1100">
                <a:latin typeface="+mj-lt"/>
              </a:rPr>
              <a:t>Nam ac </a:t>
            </a:r>
            <a:r>
              <a:rPr lang="en-US" sz="1100" err="1">
                <a:latin typeface="+mj-lt"/>
              </a:rPr>
              <a:t>ornare</a:t>
            </a:r>
            <a:r>
              <a:rPr lang="en-US" sz="1100">
                <a:latin typeface="+mj-lt"/>
              </a:rPr>
              <a:t> ex, </a:t>
            </a:r>
            <a:r>
              <a:rPr lang="en-US" sz="1100" err="1">
                <a:latin typeface="+mj-lt"/>
              </a:rPr>
              <a:t>interdum</a:t>
            </a:r>
            <a:r>
              <a:rPr lang="en-US" sz="1100">
                <a:latin typeface="+mj-lt"/>
              </a:rPr>
              <a:t> </a:t>
            </a:r>
            <a:r>
              <a:rPr lang="en-US" sz="1100" err="1">
                <a:latin typeface="+mj-lt"/>
              </a:rPr>
              <a:t>lobortis</a:t>
            </a:r>
            <a:r>
              <a:rPr lang="en-US" sz="1100">
                <a:latin typeface="+mj-lt"/>
              </a:rPr>
              <a:t> </a:t>
            </a:r>
            <a:r>
              <a:rPr lang="en-US" sz="1100" err="1">
                <a:latin typeface="+mj-lt"/>
              </a:rPr>
              <a:t>erat</a:t>
            </a:r>
            <a:r>
              <a:rPr lang="en-US" sz="1100">
                <a:latin typeface="+mj-lt"/>
              </a:rPr>
              <a:t>. </a:t>
            </a:r>
            <a:r>
              <a:rPr lang="en-US" sz="1100" err="1">
                <a:latin typeface="+mj-lt"/>
              </a:rPr>
              <a:t>Vivamus</a:t>
            </a:r>
            <a:r>
              <a:rPr lang="en-US" sz="1100">
                <a:latin typeface="+mj-lt"/>
              </a:rPr>
              <a:t> </a:t>
            </a:r>
            <a:r>
              <a:rPr lang="en-US" sz="1100" err="1">
                <a:latin typeface="+mj-lt"/>
              </a:rPr>
              <a:t>condimentum</a:t>
            </a:r>
            <a:r>
              <a:rPr lang="en-US" sz="1100">
                <a:latin typeface="+mj-lt"/>
              </a:rPr>
              <a:t> </a:t>
            </a:r>
            <a:r>
              <a:rPr lang="en-US" sz="1100" err="1">
                <a:latin typeface="+mj-lt"/>
              </a:rPr>
              <a:t>justo</a:t>
            </a:r>
            <a:r>
              <a:rPr lang="en-US" sz="1100">
                <a:latin typeface="+mj-lt"/>
              </a:rPr>
              <a:t> </a:t>
            </a:r>
            <a:r>
              <a:rPr lang="en-US" sz="1100" err="1">
                <a:latin typeface="+mj-lt"/>
              </a:rPr>
              <a:t>eu</a:t>
            </a:r>
            <a:r>
              <a:rPr lang="en-US" sz="1100">
                <a:latin typeface="+mj-lt"/>
              </a:rPr>
              <a:t> </a:t>
            </a:r>
            <a:r>
              <a:rPr lang="en-US" sz="1100" err="1">
                <a:latin typeface="+mj-lt"/>
              </a:rPr>
              <a:t>enim</a:t>
            </a:r>
            <a:r>
              <a:rPr lang="en-US" sz="1100">
                <a:latin typeface="+mj-lt"/>
              </a:rPr>
              <a:t> </a:t>
            </a:r>
            <a:r>
              <a:rPr lang="en-US" sz="1100" err="1">
                <a:latin typeface="+mj-lt"/>
              </a:rPr>
              <a:t>sodales</a:t>
            </a:r>
            <a:r>
              <a:rPr lang="en-US" sz="1100">
                <a:latin typeface="+mj-lt"/>
              </a:rPr>
              <a:t>, ac </a:t>
            </a:r>
            <a:r>
              <a:rPr lang="en-US" sz="1100" err="1">
                <a:latin typeface="+mj-lt"/>
              </a:rPr>
              <a:t>blandit</a:t>
            </a:r>
            <a:r>
              <a:rPr lang="en-US" sz="1100">
                <a:latin typeface="+mj-lt"/>
              </a:rPr>
              <a:t> lorem tempus. In </a:t>
            </a:r>
            <a:r>
              <a:rPr lang="en-US" sz="1100" err="1">
                <a:latin typeface="+mj-lt"/>
              </a:rPr>
              <a:t>tincidunt</a:t>
            </a:r>
            <a:r>
              <a:rPr lang="en-US" sz="1100">
                <a:latin typeface="+mj-lt"/>
              </a:rPr>
              <a:t> </a:t>
            </a:r>
            <a:r>
              <a:rPr lang="en-US" sz="1100" err="1">
                <a:latin typeface="+mj-lt"/>
              </a:rPr>
              <a:t>ornare</a:t>
            </a:r>
            <a:r>
              <a:rPr lang="en-US" sz="1100">
                <a:latin typeface="+mj-lt"/>
              </a:rPr>
              <a:t> </a:t>
            </a:r>
            <a:r>
              <a:rPr lang="en-US" sz="1100" err="1">
                <a:latin typeface="+mj-lt"/>
              </a:rPr>
              <a:t>elit</a:t>
            </a:r>
            <a:r>
              <a:rPr lang="en-US" sz="1100">
                <a:latin typeface="+mj-lt"/>
              </a:rPr>
              <a:t>, </a:t>
            </a:r>
            <a:r>
              <a:rPr lang="en-US" sz="1100" err="1">
                <a:latin typeface="+mj-lt"/>
              </a:rPr>
              <a:t>quis</a:t>
            </a:r>
            <a:r>
              <a:rPr lang="en-US" sz="1100">
                <a:latin typeface="+mj-lt"/>
              </a:rPr>
              <a:t> </a:t>
            </a:r>
            <a:r>
              <a:rPr lang="en-US" sz="1100" err="1">
                <a:latin typeface="+mj-lt"/>
              </a:rPr>
              <a:t>hendrerit</a:t>
            </a:r>
            <a:r>
              <a:rPr lang="en-US" sz="1100">
                <a:latin typeface="+mj-lt"/>
              </a:rPr>
              <a:t> ligula </a:t>
            </a:r>
            <a:r>
              <a:rPr lang="en-US" sz="1100" err="1">
                <a:latin typeface="+mj-lt"/>
              </a:rPr>
              <a:t>hendrerit</a:t>
            </a:r>
            <a:r>
              <a:rPr lang="en-US" sz="1100">
                <a:latin typeface="+mj-lt"/>
              </a:rPr>
              <a:t> </a:t>
            </a:r>
            <a:r>
              <a:rPr lang="en-US" sz="1100" err="1">
                <a:latin typeface="+mj-lt"/>
              </a:rPr>
              <a:t>nec</a:t>
            </a:r>
            <a:r>
              <a:rPr lang="en-US" sz="1100">
                <a:latin typeface="+mj-lt"/>
              </a:rPr>
              <a:t>. </a:t>
            </a:r>
            <a:r>
              <a:rPr lang="en-US" sz="1100" err="1">
                <a:latin typeface="+mj-lt"/>
              </a:rPr>
              <a:t>Suspendisse</a:t>
            </a:r>
            <a:r>
              <a:rPr lang="en-US" sz="1100">
                <a:latin typeface="+mj-lt"/>
              </a:rPr>
              <a:t> </a:t>
            </a:r>
            <a:r>
              <a:rPr lang="en-US" sz="1100" err="1">
                <a:latin typeface="+mj-lt"/>
              </a:rPr>
              <a:t>potenti</a:t>
            </a:r>
            <a:r>
              <a:rPr lang="en-US" sz="1100">
                <a:latin typeface="+mj-lt"/>
              </a:rPr>
              <a:t>.</a:t>
            </a:r>
          </a:p>
        </p:txBody>
      </p:sp>
      <p:grpSp>
        <p:nvGrpSpPr>
          <p:cNvPr id="6" name="Group 5">
            <a:extLst>
              <a:ext uri="{FF2B5EF4-FFF2-40B4-BE49-F238E27FC236}">
                <a16:creationId xmlns:a16="http://schemas.microsoft.com/office/drawing/2014/main" id="{6DF9A8A8-A9DC-BA41-B23D-0321071E5210}"/>
              </a:ext>
            </a:extLst>
          </p:cNvPr>
          <p:cNvGrpSpPr/>
          <p:nvPr/>
        </p:nvGrpSpPr>
        <p:grpSpPr>
          <a:xfrm>
            <a:off x="10546080" y="854"/>
            <a:ext cx="1645920" cy="813549"/>
            <a:chOff x="10546080" y="854"/>
            <a:chExt cx="1645920" cy="813549"/>
          </a:xfrm>
        </p:grpSpPr>
        <p:sp>
          <p:nvSpPr>
            <p:cNvPr id="9" name="TextBox 8">
              <a:extLst>
                <a:ext uri="{FF2B5EF4-FFF2-40B4-BE49-F238E27FC236}">
                  <a16:creationId xmlns:a16="http://schemas.microsoft.com/office/drawing/2014/main" id="{5560C55F-BBA3-BE46-80B1-025C942FBD85}"/>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0" name="Rectangle 9">
              <a:extLst>
                <a:ext uri="{FF2B5EF4-FFF2-40B4-BE49-F238E27FC236}">
                  <a16:creationId xmlns:a16="http://schemas.microsoft.com/office/drawing/2014/main" id="{2988F4E0-6F9A-8E4B-B584-C6755A4884A3}"/>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1" name="Picture 3" descr="Image result for important icon">
              <a:extLst>
                <a:ext uri="{FF2B5EF4-FFF2-40B4-BE49-F238E27FC236}">
                  <a16:creationId xmlns:a16="http://schemas.microsoft.com/office/drawing/2014/main" id="{510EEC43-95CC-494A-9EFE-A578F306B90B}"/>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03512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4028367601"/>
              </p:ext>
            </p:extLst>
          </p:nvPr>
        </p:nvGraphicFramePr>
        <p:xfrm>
          <a:off x="576262" y="1715707"/>
          <a:ext cx="6237134" cy="4623510"/>
        </p:xfrm>
        <a:graphic>
          <a:graphicData uri="http://schemas.openxmlformats.org/drawingml/2006/table">
            <a:tbl>
              <a:tblPr firstRow="1" bandRow="1">
                <a:tableStyleId>{9DCAF9ED-07DC-4A11-8D7F-57B35C25682E}</a:tableStyleId>
              </a:tblPr>
              <a:tblGrid>
                <a:gridCol w="2062829">
                  <a:extLst>
                    <a:ext uri="{9D8B030D-6E8A-4147-A177-3AD203B41FA5}">
                      <a16:colId xmlns:a16="http://schemas.microsoft.com/office/drawing/2014/main" val="3407009080"/>
                    </a:ext>
                  </a:extLst>
                </a:gridCol>
                <a:gridCol w="2397124">
                  <a:extLst>
                    <a:ext uri="{9D8B030D-6E8A-4147-A177-3AD203B41FA5}">
                      <a16:colId xmlns:a16="http://schemas.microsoft.com/office/drawing/2014/main" val="901635371"/>
                    </a:ext>
                  </a:extLst>
                </a:gridCol>
                <a:gridCol w="1777181">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800"/>
                        <a:t>DataBaseName</a:t>
                      </a:r>
                      <a:endParaRPr lang="en-US" sz="800" b="0" i="0" u="none" strike="noStrike" baseline="0">
                        <a:solidFill>
                          <a:srgbClr val="FFFFFF"/>
                        </a:solidFill>
                        <a:effectLst/>
                        <a:latin typeface="Arial" panose="020B0604020202020204" pitchFamily="34" charset="0"/>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800"/>
                        <a:t>TableName</a:t>
                      </a:r>
                      <a:endParaRPr lang="en-US" sz="800" b="0" i="0" u="none" strike="noStrike" baseline="0">
                        <a:solidFill>
                          <a:srgbClr val="FFFFFF"/>
                        </a:solidFill>
                        <a:effectLst/>
                        <a:latin typeface="Arial" panose="020B0604020202020204" pitchFamily="34" charset="0"/>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800" dirty="0" err="1"/>
                        <a:t>CurrentPerm</a:t>
                      </a:r>
                      <a:r>
                        <a:rPr sz="800" dirty="0"/>
                        <a:t> GB</a:t>
                      </a:r>
                      <a:endParaRPr lang="en-US" sz="800" b="0" i="0" u="none" strike="noStrike" baseline="0" dirty="0">
                        <a:solidFill>
                          <a:srgbClr val="FFFFFF"/>
                        </a:solidFill>
                        <a:effectLst/>
                        <a:latin typeface="Arial" panose="020B0604020202020204" pitchFamily="34" charset="0"/>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a:t>
                      </a:r>
                      <a:r>
                        <a:rPr kumimoji="0" lang="en-US" sz="900" b="0" i="0" u="none" strike="noStrike" kern="1200" cap="none" spc="0" normalizeH="0" baseline="0" noProof="0" dirty="0" err="1">
                          <a:ln>
                            <a:noFill/>
                          </a:ln>
                          <a:solidFill>
                            <a:schemeClr val="tx1">
                              <a:lumMod val="75000"/>
                            </a:schemeClr>
                          </a:solidFill>
                          <a:effectLst/>
                          <a:uLnTx/>
                          <a:uFillTx/>
                          <a:latin typeface="Arial" panose="020B0604020202020204" pitchFamily="34" charset="0"/>
                          <a:ea typeface="+mn-ea"/>
                          <a:cs typeface="+mn-cs"/>
                        </a:rPr>
                        <a:t>col:bq</a:t>
                      </a: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a:t>
                      </a:r>
                      <a:r>
                        <a:rPr kumimoji="0" lang="en-US" sz="900" b="0" i="0" u="none" strike="noStrike" kern="1200" cap="none" spc="0" normalizeH="0" baseline="0" noProof="0" dirty="0" err="1">
                          <a:ln>
                            <a:noFill/>
                          </a:ln>
                          <a:solidFill>
                            <a:schemeClr val="tx1">
                              <a:lumMod val="75000"/>
                            </a:schemeClr>
                          </a:solidFill>
                          <a:effectLst/>
                          <a:uLnTx/>
                          <a:uFillTx/>
                          <a:latin typeface="Arial" panose="020B0604020202020204" pitchFamily="34" charset="0"/>
                          <a:ea typeface="+mn-ea"/>
                          <a:cs typeface="+mn-cs"/>
                        </a:rPr>
                        <a:t>col:bq</a:t>
                      </a: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a:t>
                      </a:r>
                      <a:r>
                        <a:rPr kumimoji="0" lang="en-US" sz="900" b="0" i="0" u="none" strike="noStrike" kern="1200" cap="none" spc="0" normalizeH="0" baseline="0" noProof="0" dirty="0" err="1">
                          <a:ln>
                            <a:noFill/>
                          </a:ln>
                          <a:solidFill>
                            <a:schemeClr val="tx1">
                              <a:lumMod val="75000"/>
                            </a:schemeClr>
                          </a:solidFill>
                          <a:effectLst/>
                          <a:uLnTx/>
                          <a:uFillTx/>
                          <a:latin typeface="Arial" panose="020B0604020202020204" pitchFamily="34" charset="0"/>
                          <a:ea typeface="+mn-ea"/>
                          <a:cs typeface="+mn-cs"/>
                        </a:rPr>
                        <a:t>col:bq</a:t>
                      </a: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a:t>Table Size &gt; 10GB</a:t>
            </a:r>
          </a:p>
        </p:txBody>
      </p:sp>
      <p:sp>
        <p:nvSpPr>
          <p:cNvPr id="7" name="Rectangle 6">
            <a:extLst>
              <a:ext uri="{FF2B5EF4-FFF2-40B4-BE49-F238E27FC236}">
                <a16:creationId xmlns:a16="http://schemas.microsoft.com/office/drawing/2014/main" id="{7084787C-A7F0-C342-B6B2-7568B77034B2}"/>
              </a:ext>
            </a:extLst>
          </p:cNvPr>
          <p:cNvSpPr/>
          <p:nvPr/>
        </p:nvSpPr>
        <p:spPr>
          <a:xfrm>
            <a:off x="7315200" y="2635668"/>
            <a:ext cx="4305300" cy="2677849"/>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Headline placeholder</a:t>
            </a:r>
          </a:p>
          <a:p>
            <a:pPr lvl="0" defTabSz="914330">
              <a:lnSpc>
                <a:spcPct val="130000"/>
              </a:lnSpc>
              <a:spcBef>
                <a:spcPts val="1200"/>
              </a:spcBef>
            </a:pPr>
            <a:r>
              <a:rPr lang="en-US" sz="1100" b="1" err="1">
                <a:latin typeface="+mj-lt"/>
              </a:rPr>
              <a:t>Suspendisse</a:t>
            </a:r>
            <a:r>
              <a:rPr lang="en-US" sz="1100" b="1">
                <a:latin typeface="+mj-lt"/>
              </a:rPr>
              <a:t> non magna </a:t>
            </a:r>
            <a:r>
              <a:rPr lang="en-US" sz="1100" b="1" err="1">
                <a:latin typeface="+mj-lt"/>
              </a:rPr>
              <a:t>ut</a:t>
            </a:r>
            <a:r>
              <a:rPr lang="en-US" sz="1100" b="1">
                <a:latin typeface="+mj-lt"/>
              </a:rPr>
              <a:t> </a:t>
            </a:r>
            <a:r>
              <a:rPr lang="en-US" sz="1100" b="1" err="1">
                <a:latin typeface="+mj-lt"/>
              </a:rPr>
              <a:t>risus</a:t>
            </a:r>
            <a:r>
              <a:rPr lang="en-US" sz="1100" b="1">
                <a:latin typeface="+mj-lt"/>
              </a:rPr>
              <a:t> </a:t>
            </a:r>
            <a:r>
              <a:rPr lang="en-US" sz="1100" b="1" err="1">
                <a:latin typeface="+mj-lt"/>
              </a:rPr>
              <a:t>posuere</a:t>
            </a:r>
            <a:r>
              <a:rPr lang="en-US" sz="1100" b="1">
                <a:latin typeface="+mj-lt"/>
              </a:rPr>
              <a:t> </a:t>
            </a:r>
            <a:r>
              <a:rPr lang="en-US" sz="1100" b="1" err="1">
                <a:latin typeface="+mj-lt"/>
              </a:rPr>
              <a:t>egestas</a:t>
            </a:r>
            <a:r>
              <a:rPr lang="en-US" sz="1100" b="1">
                <a:latin typeface="+mj-lt"/>
              </a:rPr>
              <a:t> </a:t>
            </a:r>
            <a:r>
              <a:rPr lang="en-US" sz="1100" b="1" err="1">
                <a:latin typeface="+mj-lt"/>
              </a:rPr>
              <a:t>ut</a:t>
            </a:r>
            <a:r>
              <a:rPr lang="en-US" sz="1100" b="1">
                <a:latin typeface="+mj-lt"/>
              </a:rPr>
              <a:t> vel </a:t>
            </a:r>
            <a:r>
              <a:rPr lang="en-US" sz="1100" b="1" err="1">
                <a:latin typeface="+mj-lt"/>
              </a:rPr>
              <a:t>nibh</a:t>
            </a:r>
            <a:r>
              <a:rPr lang="en-US" sz="1100" b="1">
                <a:latin typeface="+mj-lt"/>
              </a:rPr>
              <a:t>. </a:t>
            </a:r>
            <a:r>
              <a:rPr lang="en-US" sz="1100">
                <a:latin typeface="+mj-lt"/>
              </a:rPr>
              <a:t>Cras </a:t>
            </a:r>
            <a:r>
              <a:rPr lang="en-US" sz="1100" err="1">
                <a:latin typeface="+mj-lt"/>
              </a:rPr>
              <a:t>ut</a:t>
            </a:r>
            <a:r>
              <a:rPr lang="en-US" sz="1100">
                <a:latin typeface="+mj-lt"/>
              </a:rPr>
              <a:t> ligula auctor, </a:t>
            </a:r>
            <a:r>
              <a:rPr lang="en-US" sz="1100" err="1">
                <a:latin typeface="+mj-lt"/>
              </a:rPr>
              <a:t>feugiat</a:t>
            </a:r>
            <a:r>
              <a:rPr lang="en-US" sz="1100">
                <a:latin typeface="+mj-lt"/>
              </a:rPr>
              <a:t> </a:t>
            </a:r>
            <a:r>
              <a:rPr lang="en-US" sz="1100" err="1">
                <a:latin typeface="+mj-lt"/>
              </a:rPr>
              <a:t>leo</a:t>
            </a:r>
            <a:r>
              <a:rPr lang="en-US" sz="1100">
                <a:latin typeface="+mj-lt"/>
              </a:rPr>
              <a:t> </a:t>
            </a:r>
            <a:r>
              <a:rPr lang="en-US" sz="1100" err="1">
                <a:latin typeface="+mj-lt"/>
              </a:rPr>
              <a:t>eget</a:t>
            </a:r>
            <a:r>
              <a:rPr lang="en-US" sz="1100">
                <a:latin typeface="+mj-lt"/>
              </a:rPr>
              <a:t>, </a:t>
            </a:r>
            <a:r>
              <a:rPr lang="en-US" sz="1100" err="1">
                <a:latin typeface="+mj-lt"/>
              </a:rPr>
              <a:t>imperdiet</a:t>
            </a:r>
            <a:r>
              <a:rPr lang="en-US" sz="1100">
                <a:latin typeface="+mj-lt"/>
              </a:rPr>
              <a:t> </a:t>
            </a:r>
            <a:r>
              <a:rPr lang="en-US" sz="1100" err="1">
                <a:latin typeface="+mj-lt"/>
              </a:rPr>
              <a:t>orci</a:t>
            </a:r>
            <a:r>
              <a:rPr lang="en-US" sz="1100">
                <a:latin typeface="+mj-lt"/>
              </a:rPr>
              <a:t>. </a:t>
            </a:r>
            <a:r>
              <a:rPr lang="en-US" sz="1100" err="1">
                <a:latin typeface="+mj-lt"/>
              </a:rPr>
              <a:t>Vivamus</a:t>
            </a:r>
            <a:r>
              <a:rPr lang="en-US" sz="1100">
                <a:latin typeface="+mj-lt"/>
              </a:rPr>
              <a:t> gravida ac </a:t>
            </a:r>
            <a:r>
              <a:rPr lang="en-US" sz="1100" err="1">
                <a:latin typeface="+mj-lt"/>
              </a:rPr>
              <a:t>nibh</a:t>
            </a:r>
            <a:r>
              <a:rPr lang="en-US" sz="1100">
                <a:latin typeface="+mj-lt"/>
              </a:rPr>
              <a:t> vel </a:t>
            </a:r>
            <a:r>
              <a:rPr lang="en-US" sz="1100" err="1">
                <a:latin typeface="+mj-lt"/>
              </a:rPr>
              <a:t>rutrum</a:t>
            </a:r>
            <a:r>
              <a:rPr lang="en-US" sz="1100">
                <a:latin typeface="+mj-lt"/>
              </a:rPr>
              <a:t>. </a:t>
            </a:r>
            <a:r>
              <a:rPr lang="en-US" sz="1100" err="1">
                <a:latin typeface="+mj-lt"/>
              </a:rPr>
              <a:t>Mauris</a:t>
            </a:r>
            <a:r>
              <a:rPr lang="en-US" sz="1100">
                <a:latin typeface="+mj-lt"/>
              </a:rPr>
              <a:t> vel </a:t>
            </a:r>
            <a:r>
              <a:rPr lang="en-US" sz="1100" err="1">
                <a:latin typeface="+mj-lt"/>
              </a:rPr>
              <a:t>nulla</a:t>
            </a:r>
            <a:r>
              <a:rPr lang="en-US" sz="1100">
                <a:latin typeface="+mj-lt"/>
              </a:rPr>
              <a:t> </a:t>
            </a:r>
            <a:r>
              <a:rPr lang="en-US" sz="1100" err="1">
                <a:latin typeface="+mj-lt"/>
              </a:rPr>
              <a:t>elementum</a:t>
            </a:r>
            <a:r>
              <a:rPr lang="en-US" sz="1100">
                <a:latin typeface="+mj-lt"/>
              </a:rPr>
              <a:t>, </a:t>
            </a:r>
            <a:r>
              <a:rPr lang="en-US" sz="1100" err="1">
                <a:latin typeface="+mj-lt"/>
              </a:rPr>
              <a:t>facilisis</a:t>
            </a:r>
            <a:r>
              <a:rPr lang="en-US" sz="1100">
                <a:latin typeface="+mj-lt"/>
              </a:rPr>
              <a:t> </a:t>
            </a:r>
            <a:r>
              <a:rPr lang="en-US" sz="1100" err="1">
                <a:latin typeface="+mj-lt"/>
              </a:rPr>
              <a:t>neque</a:t>
            </a:r>
            <a:r>
              <a:rPr lang="en-US" sz="1100">
                <a:latin typeface="+mj-lt"/>
              </a:rPr>
              <a:t> at, </a:t>
            </a:r>
            <a:r>
              <a:rPr lang="en-US" sz="1100" err="1">
                <a:latin typeface="+mj-lt"/>
              </a:rPr>
              <a:t>malesuada</a:t>
            </a:r>
            <a:r>
              <a:rPr lang="en-US" sz="1100">
                <a:latin typeface="+mj-lt"/>
              </a:rPr>
              <a:t> ex. Cras </a:t>
            </a:r>
            <a:r>
              <a:rPr lang="en-US" sz="1100" err="1">
                <a:latin typeface="+mj-lt"/>
              </a:rPr>
              <a:t>nec</a:t>
            </a:r>
            <a:r>
              <a:rPr lang="en-US" sz="1100">
                <a:latin typeface="+mj-lt"/>
              </a:rPr>
              <a:t> </a:t>
            </a:r>
            <a:r>
              <a:rPr lang="en-US" sz="1100" err="1">
                <a:latin typeface="+mj-lt"/>
              </a:rPr>
              <a:t>volutpat</a:t>
            </a:r>
            <a:r>
              <a:rPr lang="en-US" sz="1100">
                <a:latin typeface="+mj-lt"/>
              </a:rPr>
              <a:t> </a:t>
            </a:r>
            <a:r>
              <a:rPr lang="en-US" sz="1100" err="1">
                <a:latin typeface="+mj-lt"/>
              </a:rPr>
              <a:t>sapien</a:t>
            </a:r>
            <a:r>
              <a:rPr lang="en-US" sz="1100">
                <a:latin typeface="+mj-lt"/>
              </a:rPr>
              <a:t>. Nunc </a:t>
            </a:r>
            <a:r>
              <a:rPr lang="en-US" sz="1100" err="1">
                <a:latin typeface="+mj-lt"/>
              </a:rPr>
              <a:t>commodo</a:t>
            </a:r>
            <a:r>
              <a:rPr lang="en-US" sz="1100">
                <a:latin typeface="+mj-lt"/>
              </a:rPr>
              <a:t> </a:t>
            </a:r>
            <a:r>
              <a:rPr lang="en-US" sz="1100" err="1">
                <a:latin typeface="+mj-lt"/>
              </a:rPr>
              <a:t>sapien</a:t>
            </a:r>
            <a:r>
              <a:rPr lang="en-US" sz="1100">
                <a:latin typeface="+mj-lt"/>
              </a:rPr>
              <a:t> </a:t>
            </a:r>
            <a:r>
              <a:rPr lang="en-US" sz="1100" err="1">
                <a:latin typeface="+mj-lt"/>
              </a:rPr>
              <a:t>ut</a:t>
            </a:r>
            <a:r>
              <a:rPr lang="en-US" sz="1100">
                <a:latin typeface="+mj-lt"/>
              </a:rPr>
              <a:t> ante </a:t>
            </a:r>
            <a:r>
              <a:rPr lang="en-US" sz="1100" err="1">
                <a:latin typeface="+mj-lt"/>
              </a:rPr>
              <a:t>laoreet</a:t>
            </a:r>
            <a:r>
              <a:rPr lang="en-US" sz="1100">
                <a:latin typeface="+mj-lt"/>
              </a:rPr>
              <a:t> </a:t>
            </a:r>
            <a:r>
              <a:rPr lang="en-US" sz="1100" err="1">
                <a:latin typeface="+mj-lt"/>
              </a:rPr>
              <a:t>molestie</a:t>
            </a:r>
            <a:r>
              <a:rPr lang="en-US" sz="1100">
                <a:latin typeface="+mj-lt"/>
              </a:rPr>
              <a:t> vitae </a:t>
            </a:r>
            <a:r>
              <a:rPr lang="en-US" sz="1100" err="1">
                <a:latin typeface="+mj-lt"/>
              </a:rPr>
              <a:t>quis</a:t>
            </a:r>
            <a:r>
              <a:rPr lang="en-US" sz="1100">
                <a:latin typeface="+mj-lt"/>
              </a:rPr>
              <a:t> magna. </a:t>
            </a:r>
            <a:r>
              <a:rPr lang="en-US" sz="1100" err="1">
                <a:latin typeface="+mj-lt"/>
              </a:rPr>
              <a:t>Curabitur</a:t>
            </a:r>
            <a:r>
              <a:rPr lang="en-US" sz="1100">
                <a:latin typeface="+mj-lt"/>
              </a:rPr>
              <a:t> at convallis </a:t>
            </a:r>
            <a:r>
              <a:rPr lang="en-US" sz="1100" err="1">
                <a:latin typeface="+mj-lt"/>
              </a:rPr>
              <a:t>enim</a:t>
            </a:r>
            <a:r>
              <a:rPr lang="en-US" sz="1100">
                <a:latin typeface="+mj-lt"/>
              </a:rPr>
              <a:t>. </a:t>
            </a:r>
          </a:p>
          <a:p>
            <a:pPr lvl="0" defTabSz="914330">
              <a:lnSpc>
                <a:spcPct val="130000"/>
              </a:lnSpc>
              <a:spcBef>
                <a:spcPts val="1200"/>
              </a:spcBef>
            </a:pPr>
            <a:r>
              <a:rPr lang="en-US" sz="1100">
                <a:latin typeface="+mj-lt"/>
              </a:rPr>
              <a:t>Nam ac </a:t>
            </a:r>
            <a:r>
              <a:rPr lang="en-US" sz="1100" err="1">
                <a:latin typeface="+mj-lt"/>
              </a:rPr>
              <a:t>ornare</a:t>
            </a:r>
            <a:r>
              <a:rPr lang="en-US" sz="1100">
                <a:latin typeface="+mj-lt"/>
              </a:rPr>
              <a:t> ex, </a:t>
            </a:r>
            <a:r>
              <a:rPr lang="en-US" sz="1100" err="1">
                <a:latin typeface="+mj-lt"/>
              </a:rPr>
              <a:t>interdum</a:t>
            </a:r>
            <a:r>
              <a:rPr lang="en-US" sz="1100">
                <a:latin typeface="+mj-lt"/>
              </a:rPr>
              <a:t> </a:t>
            </a:r>
            <a:r>
              <a:rPr lang="en-US" sz="1100" err="1">
                <a:latin typeface="+mj-lt"/>
              </a:rPr>
              <a:t>lobortis</a:t>
            </a:r>
            <a:r>
              <a:rPr lang="en-US" sz="1100">
                <a:latin typeface="+mj-lt"/>
              </a:rPr>
              <a:t> </a:t>
            </a:r>
            <a:r>
              <a:rPr lang="en-US" sz="1100" err="1">
                <a:latin typeface="+mj-lt"/>
              </a:rPr>
              <a:t>erat</a:t>
            </a:r>
            <a:r>
              <a:rPr lang="en-US" sz="1100">
                <a:latin typeface="+mj-lt"/>
              </a:rPr>
              <a:t>. </a:t>
            </a:r>
            <a:r>
              <a:rPr lang="en-US" sz="1100" err="1">
                <a:latin typeface="+mj-lt"/>
              </a:rPr>
              <a:t>Vivamus</a:t>
            </a:r>
            <a:r>
              <a:rPr lang="en-US" sz="1100">
                <a:latin typeface="+mj-lt"/>
              </a:rPr>
              <a:t> </a:t>
            </a:r>
            <a:r>
              <a:rPr lang="en-US" sz="1100" err="1">
                <a:latin typeface="+mj-lt"/>
              </a:rPr>
              <a:t>condimentum</a:t>
            </a:r>
            <a:r>
              <a:rPr lang="en-US" sz="1100">
                <a:latin typeface="+mj-lt"/>
              </a:rPr>
              <a:t> </a:t>
            </a:r>
            <a:r>
              <a:rPr lang="en-US" sz="1100" err="1">
                <a:latin typeface="+mj-lt"/>
              </a:rPr>
              <a:t>justo</a:t>
            </a:r>
            <a:r>
              <a:rPr lang="en-US" sz="1100">
                <a:latin typeface="+mj-lt"/>
              </a:rPr>
              <a:t> </a:t>
            </a:r>
            <a:r>
              <a:rPr lang="en-US" sz="1100" err="1">
                <a:latin typeface="+mj-lt"/>
              </a:rPr>
              <a:t>eu</a:t>
            </a:r>
            <a:r>
              <a:rPr lang="en-US" sz="1100">
                <a:latin typeface="+mj-lt"/>
              </a:rPr>
              <a:t> </a:t>
            </a:r>
            <a:r>
              <a:rPr lang="en-US" sz="1100" err="1">
                <a:latin typeface="+mj-lt"/>
              </a:rPr>
              <a:t>enim</a:t>
            </a:r>
            <a:r>
              <a:rPr lang="en-US" sz="1100">
                <a:latin typeface="+mj-lt"/>
              </a:rPr>
              <a:t> </a:t>
            </a:r>
            <a:r>
              <a:rPr lang="en-US" sz="1100" err="1">
                <a:latin typeface="+mj-lt"/>
              </a:rPr>
              <a:t>sodales</a:t>
            </a:r>
            <a:r>
              <a:rPr lang="en-US" sz="1100">
                <a:latin typeface="+mj-lt"/>
              </a:rPr>
              <a:t>, ac </a:t>
            </a:r>
            <a:r>
              <a:rPr lang="en-US" sz="1100" err="1">
                <a:latin typeface="+mj-lt"/>
              </a:rPr>
              <a:t>blandit</a:t>
            </a:r>
            <a:r>
              <a:rPr lang="en-US" sz="1100">
                <a:latin typeface="+mj-lt"/>
              </a:rPr>
              <a:t> lorem tempus. In </a:t>
            </a:r>
            <a:r>
              <a:rPr lang="en-US" sz="1100" err="1">
                <a:latin typeface="+mj-lt"/>
              </a:rPr>
              <a:t>tincidunt</a:t>
            </a:r>
            <a:r>
              <a:rPr lang="en-US" sz="1100">
                <a:latin typeface="+mj-lt"/>
              </a:rPr>
              <a:t> </a:t>
            </a:r>
            <a:r>
              <a:rPr lang="en-US" sz="1100" err="1">
                <a:latin typeface="+mj-lt"/>
              </a:rPr>
              <a:t>ornare</a:t>
            </a:r>
            <a:r>
              <a:rPr lang="en-US" sz="1100">
                <a:latin typeface="+mj-lt"/>
              </a:rPr>
              <a:t> </a:t>
            </a:r>
            <a:r>
              <a:rPr lang="en-US" sz="1100" err="1">
                <a:latin typeface="+mj-lt"/>
              </a:rPr>
              <a:t>elit</a:t>
            </a:r>
            <a:r>
              <a:rPr lang="en-US" sz="1100">
                <a:latin typeface="+mj-lt"/>
              </a:rPr>
              <a:t>, </a:t>
            </a:r>
            <a:r>
              <a:rPr lang="en-US" sz="1100" err="1">
                <a:latin typeface="+mj-lt"/>
              </a:rPr>
              <a:t>quis</a:t>
            </a:r>
            <a:r>
              <a:rPr lang="en-US" sz="1100">
                <a:latin typeface="+mj-lt"/>
              </a:rPr>
              <a:t> </a:t>
            </a:r>
            <a:r>
              <a:rPr lang="en-US" sz="1100" err="1">
                <a:latin typeface="+mj-lt"/>
              </a:rPr>
              <a:t>hendrerit</a:t>
            </a:r>
            <a:r>
              <a:rPr lang="en-US" sz="1100">
                <a:latin typeface="+mj-lt"/>
              </a:rPr>
              <a:t> ligula </a:t>
            </a:r>
            <a:r>
              <a:rPr lang="en-US" sz="1100" err="1">
                <a:latin typeface="+mj-lt"/>
              </a:rPr>
              <a:t>hendrerit</a:t>
            </a:r>
            <a:r>
              <a:rPr lang="en-US" sz="1100">
                <a:latin typeface="+mj-lt"/>
              </a:rPr>
              <a:t> </a:t>
            </a:r>
            <a:r>
              <a:rPr lang="en-US" sz="1100" err="1">
                <a:latin typeface="+mj-lt"/>
              </a:rPr>
              <a:t>nec</a:t>
            </a:r>
            <a:r>
              <a:rPr lang="en-US" sz="1100">
                <a:latin typeface="+mj-lt"/>
              </a:rPr>
              <a:t>. </a:t>
            </a:r>
            <a:r>
              <a:rPr lang="en-US" sz="1100" err="1">
                <a:latin typeface="+mj-lt"/>
              </a:rPr>
              <a:t>Suspendisse</a:t>
            </a:r>
            <a:r>
              <a:rPr lang="en-US" sz="1100">
                <a:latin typeface="+mj-lt"/>
              </a:rPr>
              <a:t> </a:t>
            </a:r>
            <a:r>
              <a:rPr lang="en-US" sz="1100" err="1">
                <a:latin typeface="+mj-lt"/>
              </a:rPr>
              <a:t>potenti</a:t>
            </a:r>
            <a:r>
              <a:rPr lang="en-US" sz="1100">
                <a:latin typeface="+mj-lt"/>
              </a:rPr>
              <a:t>.</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12289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398402568"/>
              </p:ext>
            </p:extLst>
          </p:nvPr>
        </p:nvGraphicFramePr>
        <p:xfrm>
          <a:off x="576263" y="1720772"/>
          <a:ext cx="6543865" cy="4413504"/>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t>AppID</a:t>
                      </a:r>
                      <a:endParaRPr lang="en-US" sz="800" b="0" i="0" u="none" strike="noStrike" baseline="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Total Queries</a:t>
                      </a:r>
                      <a:endParaRPr lang="en-US" sz="800" b="0" i="0" u="none" strike="noStrike" baseline="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Total Fetched Rows</a:t>
                      </a:r>
                      <a:endParaRPr lang="en-US" sz="800" b="0" i="0" u="none" strike="noStrike" baseline="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Avg Rows Per Query</a:t>
                      </a:r>
                      <a:endParaRPr lang="en-US" sz="800" b="0" i="0" u="none" strike="noStrike" baseline="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algn="l" fontAlgn="b">
                        <a:defRPr sz="900">
                          <a:solidFill>
                            <a:srgbClr val="6B767D"/>
                          </a:solidFill>
                          <a:latin typeface="+mn-lt"/>
                        </a:defRPr>
                      </a:pPr>
                      <a:r>
                        <a:t>JDBC16.20.00.13;1.8.0_181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62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23,749,204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383,051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r>
                        <a:t>JDBC16.20.00.06;11.0.5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1,911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327,757,394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171,510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r>
                        <a:t>SQLA:NET:SS:17.00.02.000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208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16,569,841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79,662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r>
                        <a:t>JDBC16.20.00.12;10.0.2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8,452,473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72,866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r>
                        <a:t>JDBC16.20.00.08;1.8.0_211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738,351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56,796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r>
                        <a:t>JDBC16.20.00.10;1.8.0_181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7,453,363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45,726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r>
                        <a:t>JDBC16.20.00.13;1.8.0_241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286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11,669,113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40,801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r>
                        <a:t>SQLA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4,613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185,040,719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40,112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r>
                        <a:t>TABPROTOSRV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5,566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105,405,471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18,937</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r>
                        <a:t>ARCMAP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414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7,180,594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17,344</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r>
                        <a:t>JDBC16.20.00.13;1.8.0_261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2,128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22,969,094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10,793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r>
                        <a:t>JDBC16.20.00.08;1.8.0_181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1,056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8,641,919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8,183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r>
                        <a:t>JDBC16.20.00.12;1.8.0_222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821,468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7,749</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r>
                        <a:t>JDBC16.20.00.10;1.8.0_242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9,509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46,375,319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4,876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r>
                        <a:t>JDBC16.20.00.10;1.8.0_201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15</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51,806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3,453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r>
                        <a:t>TDAUTOTUNE:NET:SS:17.00.02.000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350,415</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3,020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r>
                        <a:t>SQLA:NET:SS:15.11.00.000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20,258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1,841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r>
                        <a:t>PYTHON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30,596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54,880,134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r>
                        <a:t>JDBC16.20.00.12;1.8.0_231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80</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133,674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1,670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r>
                        <a:t>JDBC15.00.00.33;11.0.5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12,931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1,293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r>
                        <a:t>JDBC16.20.00.13;1.8.0_192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1,868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1,638,182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876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r>
                        <a:t>TDKERNEL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198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167,509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846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r>
                        <a:t>JDBC16.20.00.13;1.8.0_265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1,743,923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822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r>
                        <a:t>PYTHON.EXE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2,198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1,541,852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701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6" name="Rectangle 5">
            <a:extLst>
              <a:ext uri="{FF2B5EF4-FFF2-40B4-BE49-F238E27FC236}">
                <a16:creationId xmlns:a16="http://schemas.microsoft.com/office/drawing/2014/main" id="{C6BB6E76-E1F8-B640-AC81-8D96466D04E8}"/>
              </a:ext>
            </a:extLst>
          </p:cNvPr>
          <p:cNvSpPr/>
          <p:nvPr/>
        </p:nvSpPr>
        <p:spPr>
          <a:xfrm>
            <a:off x="7315200" y="2635668"/>
            <a:ext cx="4305300" cy="2677849"/>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Headline placeholder</a:t>
            </a:r>
          </a:p>
          <a:p>
            <a:pPr lvl="0" defTabSz="914330">
              <a:lnSpc>
                <a:spcPct val="130000"/>
              </a:lnSpc>
              <a:spcBef>
                <a:spcPts val="1200"/>
              </a:spcBef>
            </a:pPr>
            <a:r>
              <a:rPr lang="en-US" sz="1100" b="1" err="1">
                <a:latin typeface="+mj-lt"/>
              </a:rPr>
              <a:t>Suspendisse</a:t>
            </a:r>
            <a:r>
              <a:rPr lang="en-US" sz="1100" b="1">
                <a:latin typeface="+mj-lt"/>
              </a:rPr>
              <a:t> non magna </a:t>
            </a:r>
            <a:r>
              <a:rPr lang="en-US" sz="1100" b="1" err="1">
                <a:latin typeface="+mj-lt"/>
              </a:rPr>
              <a:t>ut</a:t>
            </a:r>
            <a:r>
              <a:rPr lang="en-US" sz="1100" b="1">
                <a:latin typeface="+mj-lt"/>
              </a:rPr>
              <a:t> </a:t>
            </a:r>
            <a:r>
              <a:rPr lang="en-US" sz="1100" b="1" err="1">
                <a:latin typeface="+mj-lt"/>
              </a:rPr>
              <a:t>risus</a:t>
            </a:r>
            <a:r>
              <a:rPr lang="en-US" sz="1100" b="1">
                <a:latin typeface="+mj-lt"/>
              </a:rPr>
              <a:t> </a:t>
            </a:r>
            <a:r>
              <a:rPr lang="en-US" sz="1100" b="1" err="1">
                <a:latin typeface="+mj-lt"/>
              </a:rPr>
              <a:t>posuere</a:t>
            </a:r>
            <a:r>
              <a:rPr lang="en-US" sz="1100" b="1">
                <a:latin typeface="+mj-lt"/>
              </a:rPr>
              <a:t> </a:t>
            </a:r>
            <a:r>
              <a:rPr lang="en-US" sz="1100" b="1" err="1">
                <a:latin typeface="+mj-lt"/>
              </a:rPr>
              <a:t>egestas</a:t>
            </a:r>
            <a:r>
              <a:rPr lang="en-US" sz="1100" b="1">
                <a:latin typeface="+mj-lt"/>
              </a:rPr>
              <a:t> </a:t>
            </a:r>
            <a:r>
              <a:rPr lang="en-US" sz="1100" b="1" err="1">
                <a:latin typeface="+mj-lt"/>
              </a:rPr>
              <a:t>ut</a:t>
            </a:r>
            <a:r>
              <a:rPr lang="en-US" sz="1100" b="1">
                <a:latin typeface="+mj-lt"/>
              </a:rPr>
              <a:t> vel </a:t>
            </a:r>
            <a:r>
              <a:rPr lang="en-US" sz="1100" b="1" err="1">
                <a:latin typeface="+mj-lt"/>
              </a:rPr>
              <a:t>nibh</a:t>
            </a:r>
            <a:r>
              <a:rPr lang="en-US" sz="1100" b="1">
                <a:latin typeface="+mj-lt"/>
              </a:rPr>
              <a:t>. </a:t>
            </a:r>
            <a:r>
              <a:rPr lang="en-US" sz="1100">
                <a:latin typeface="+mj-lt"/>
              </a:rPr>
              <a:t>Cras </a:t>
            </a:r>
            <a:r>
              <a:rPr lang="en-US" sz="1100" err="1">
                <a:latin typeface="+mj-lt"/>
              </a:rPr>
              <a:t>ut</a:t>
            </a:r>
            <a:r>
              <a:rPr lang="en-US" sz="1100">
                <a:latin typeface="+mj-lt"/>
              </a:rPr>
              <a:t> ligula auctor, </a:t>
            </a:r>
            <a:r>
              <a:rPr lang="en-US" sz="1100" err="1">
                <a:latin typeface="+mj-lt"/>
              </a:rPr>
              <a:t>feugiat</a:t>
            </a:r>
            <a:r>
              <a:rPr lang="en-US" sz="1100">
                <a:latin typeface="+mj-lt"/>
              </a:rPr>
              <a:t> </a:t>
            </a:r>
            <a:r>
              <a:rPr lang="en-US" sz="1100" err="1">
                <a:latin typeface="+mj-lt"/>
              </a:rPr>
              <a:t>leo</a:t>
            </a:r>
            <a:r>
              <a:rPr lang="en-US" sz="1100">
                <a:latin typeface="+mj-lt"/>
              </a:rPr>
              <a:t> </a:t>
            </a:r>
            <a:r>
              <a:rPr lang="en-US" sz="1100" err="1">
                <a:latin typeface="+mj-lt"/>
              </a:rPr>
              <a:t>eget</a:t>
            </a:r>
            <a:r>
              <a:rPr lang="en-US" sz="1100">
                <a:latin typeface="+mj-lt"/>
              </a:rPr>
              <a:t>, </a:t>
            </a:r>
            <a:r>
              <a:rPr lang="en-US" sz="1100" err="1">
                <a:latin typeface="+mj-lt"/>
              </a:rPr>
              <a:t>imperdiet</a:t>
            </a:r>
            <a:r>
              <a:rPr lang="en-US" sz="1100">
                <a:latin typeface="+mj-lt"/>
              </a:rPr>
              <a:t> </a:t>
            </a:r>
            <a:r>
              <a:rPr lang="en-US" sz="1100" err="1">
                <a:latin typeface="+mj-lt"/>
              </a:rPr>
              <a:t>orci</a:t>
            </a:r>
            <a:r>
              <a:rPr lang="en-US" sz="1100">
                <a:latin typeface="+mj-lt"/>
              </a:rPr>
              <a:t>. </a:t>
            </a:r>
            <a:r>
              <a:rPr lang="en-US" sz="1100" err="1">
                <a:latin typeface="+mj-lt"/>
              </a:rPr>
              <a:t>Vivamus</a:t>
            </a:r>
            <a:r>
              <a:rPr lang="en-US" sz="1100">
                <a:latin typeface="+mj-lt"/>
              </a:rPr>
              <a:t> gravida ac </a:t>
            </a:r>
            <a:r>
              <a:rPr lang="en-US" sz="1100" err="1">
                <a:latin typeface="+mj-lt"/>
              </a:rPr>
              <a:t>nibh</a:t>
            </a:r>
            <a:r>
              <a:rPr lang="en-US" sz="1100">
                <a:latin typeface="+mj-lt"/>
              </a:rPr>
              <a:t> vel </a:t>
            </a:r>
            <a:r>
              <a:rPr lang="en-US" sz="1100" err="1">
                <a:latin typeface="+mj-lt"/>
              </a:rPr>
              <a:t>rutrum</a:t>
            </a:r>
            <a:r>
              <a:rPr lang="en-US" sz="1100">
                <a:latin typeface="+mj-lt"/>
              </a:rPr>
              <a:t>. </a:t>
            </a:r>
            <a:r>
              <a:rPr lang="en-US" sz="1100" err="1">
                <a:latin typeface="+mj-lt"/>
              </a:rPr>
              <a:t>Mauris</a:t>
            </a:r>
            <a:r>
              <a:rPr lang="en-US" sz="1100">
                <a:latin typeface="+mj-lt"/>
              </a:rPr>
              <a:t> vel </a:t>
            </a:r>
            <a:r>
              <a:rPr lang="en-US" sz="1100" err="1">
                <a:latin typeface="+mj-lt"/>
              </a:rPr>
              <a:t>nulla</a:t>
            </a:r>
            <a:r>
              <a:rPr lang="en-US" sz="1100">
                <a:latin typeface="+mj-lt"/>
              </a:rPr>
              <a:t> </a:t>
            </a:r>
            <a:r>
              <a:rPr lang="en-US" sz="1100" err="1">
                <a:latin typeface="+mj-lt"/>
              </a:rPr>
              <a:t>elementum</a:t>
            </a:r>
            <a:r>
              <a:rPr lang="en-US" sz="1100">
                <a:latin typeface="+mj-lt"/>
              </a:rPr>
              <a:t>, </a:t>
            </a:r>
            <a:r>
              <a:rPr lang="en-US" sz="1100" err="1">
                <a:latin typeface="+mj-lt"/>
              </a:rPr>
              <a:t>facilisis</a:t>
            </a:r>
            <a:r>
              <a:rPr lang="en-US" sz="1100">
                <a:latin typeface="+mj-lt"/>
              </a:rPr>
              <a:t> </a:t>
            </a:r>
            <a:r>
              <a:rPr lang="en-US" sz="1100" err="1">
                <a:latin typeface="+mj-lt"/>
              </a:rPr>
              <a:t>neque</a:t>
            </a:r>
            <a:r>
              <a:rPr lang="en-US" sz="1100">
                <a:latin typeface="+mj-lt"/>
              </a:rPr>
              <a:t> at, </a:t>
            </a:r>
            <a:r>
              <a:rPr lang="en-US" sz="1100" err="1">
                <a:latin typeface="+mj-lt"/>
              </a:rPr>
              <a:t>malesuada</a:t>
            </a:r>
            <a:r>
              <a:rPr lang="en-US" sz="1100">
                <a:latin typeface="+mj-lt"/>
              </a:rPr>
              <a:t> ex. Cras </a:t>
            </a:r>
            <a:r>
              <a:rPr lang="en-US" sz="1100" err="1">
                <a:latin typeface="+mj-lt"/>
              </a:rPr>
              <a:t>nec</a:t>
            </a:r>
            <a:r>
              <a:rPr lang="en-US" sz="1100">
                <a:latin typeface="+mj-lt"/>
              </a:rPr>
              <a:t> </a:t>
            </a:r>
            <a:r>
              <a:rPr lang="en-US" sz="1100" err="1">
                <a:latin typeface="+mj-lt"/>
              </a:rPr>
              <a:t>volutpat</a:t>
            </a:r>
            <a:r>
              <a:rPr lang="en-US" sz="1100">
                <a:latin typeface="+mj-lt"/>
              </a:rPr>
              <a:t> </a:t>
            </a:r>
            <a:r>
              <a:rPr lang="en-US" sz="1100" err="1">
                <a:latin typeface="+mj-lt"/>
              </a:rPr>
              <a:t>sapien</a:t>
            </a:r>
            <a:r>
              <a:rPr lang="en-US" sz="1100">
                <a:latin typeface="+mj-lt"/>
              </a:rPr>
              <a:t>. Nunc </a:t>
            </a:r>
            <a:r>
              <a:rPr lang="en-US" sz="1100" err="1">
                <a:latin typeface="+mj-lt"/>
              </a:rPr>
              <a:t>commodo</a:t>
            </a:r>
            <a:r>
              <a:rPr lang="en-US" sz="1100">
                <a:latin typeface="+mj-lt"/>
              </a:rPr>
              <a:t> </a:t>
            </a:r>
            <a:r>
              <a:rPr lang="en-US" sz="1100" err="1">
                <a:latin typeface="+mj-lt"/>
              </a:rPr>
              <a:t>sapien</a:t>
            </a:r>
            <a:r>
              <a:rPr lang="en-US" sz="1100">
                <a:latin typeface="+mj-lt"/>
              </a:rPr>
              <a:t> </a:t>
            </a:r>
            <a:r>
              <a:rPr lang="en-US" sz="1100" err="1">
                <a:latin typeface="+mj-lt"/>
              </a:rPr>
              <a:t>ut</a:t>
            </a:r>
            <a:r>
              <a:rPr lang="en-US" sz="1100">
                <a:latin typeface="+mj-lt"/>
              </a:rPr>
              <a:t> ante </a:t>
            </a:r>
            <a:r>
              <a:rPr lang="en-US" sz="1100" err="1">
                <a:latin typeface="+mj-lt"/>
              </a:rPr>
              <a:t>laoreet</a:t>
            </a:r>
            <a:r>
              <a:rPr lang="en-US" sz="1100">
                <a:latin typeface="+mj-lt"/>
              </a:rPr>
              <a:t> </a:t>
            </a:r>
            <a:r>
              <a:rPr lang="en-US" sz="1100" err="1">
                <a:latin typeface="+mj-lt"/>
              </a:rPr>
              <a:t>molestie</a:t>
            </a:r>
            <a:r>
              <a:rPr lang="en-US" sz="1100">
                <a:latin typeface="+mj-lt"/>
              </a:rPr>
              <a:t> vitae </a:t>
            </a:r>
            <a:r>
              <a:rPr lang="en-US" sz="1100" err="1">
                <a:latin typeface="+mj-lt"/>
              </a:rPr>
              <a:t>quis</a:t>
            </a:r>
            <a:r>
              <a:rPr lang="en-US" sz="1100">
                <a:latin typeface="+mj-lt"/>
              </a:rPr>
              <a:t> magna. </a:t>
            </a:r>
            <a:r>
              <a:rPr lang="en-US" sz="1100" err="1">
                <a:latin typeface="+mj-lt"/>
              </a:rPr>
              <a:t>Curabitur</a:t>
            </a:r>
            <a:r>
              <a:rPr lang="en-US" sz="1100">
                <a:latin typeface="+mj-lt"/>
              </a:rPr>
              <a:t> at convallis </a:t>
            </a:r>
            <a:r>
              <a:rPr lang="en-US" sz="1100" err="1">
                <a:latin typeface="+mj-lt"/>
              </a:rPr>
              <a:t>enim</a:t>
            </a:r>
            <a:r>
              <a:rPr lang="en-US" sz="1100">
                <a:latin typeface="+mj-lt"/>
              </a:rPr>
              <a:t>. </a:t>
            </a:r>
          </a:p>
          <a:p>
            <a:pPr lvl="0" defTabSz="914330">
              <a:lnSpc>
                <a:spcPct val="130000"/>
              </a:lnSpc>
              <a:spcBef>
                <a:spcPts val="1200"/>
              </a:spcBef>
            </a:pPr>
            <a:r>
              <a:rPr lang="en-US" sz="1100">
                <a:latin typeface="+mj-lt"/>
              </a:rPr>
              <a:t>Nam ac </a:t>
            </a:r>
            <a:r>
              <a:rPr lang="en-US" sz="1100" err="1">
                <a:latin typeface="+mj-lt"/>
              </a:rPr>
              <a:t>ornare</a:t>
            </a:r>
            <a:r>
              <a:rPr lang="en-US" sz="1100">
                <a:latin typeface="+mj-lt"/>
              </a:rPr>
              <a:t> ex, </a:t>
            </a:r>
            <a:r>
              <a:rPr lang="en-US" sz="1100" err="1">
                <a:latin typeface="+mj-lt"/>
              </a:rPr>
              <a:t>interdum</a:t>
            </a:r>
            <a:r>
              <a:rPr lang="en-US" sz="1100">
                <a:latin typeface="+mj-lt"/>
              </a:rPr>
              <a:t> </a:t>
            </a:r>
            <a:r>
              <a:rPr lang="en-US" sz="1100" err="1">
                <a:latin typeface="+mj-lt"/>
              </a:rPr>
              <a:t>lobortis</a:t>
            </a:r>
            <a:r>
              <a:rPr lang="en-US" sz="1100">
                <a:latin typeface="+mj-lt"/>
              </a:rPr>
              <a:t> </a:t>
            </a:r>
            <a:r>
              <a:rPr lang="en-US" sz="1100" err="1">
                <a:latin typeface="+mj-lt"/>
              </a:rPr>
              <a:t>erat</a:t>
            </a:r>
            <a:r>
              <a:rPr lang="en-US" sz="1100">
                <a:latin typeface="+mj-lt"/>
              </a:rPr>
              <a:t>. </a:t>
            </a:r>
            <a:r>
              <a:rPr lang="en-US" sz="1100" err="1">
                <a:latin typeface="+mj-lt"/>
              </a:rPr>
              <a:t>Vivamus</a:t>
            </a:r>
            <a:r>
              <a:rPr lang="en-US" sz="1100">
                <a:latin typeface="+mj-lt"/>
              </a:rPr>
              <a:t> </a:t>
            </a:r>
            <a:r>
              <a:rPr lang="en-US" sz="1100" err="1">
                <a:latin typeface="+mj-lt"/>
              </a:rPr>
              <a:t>condimentum</a:t>
            </a:r>
            <a:r>
              <a:rPr lang="en-US" sz="1100">
                <a:latin typeface="+mj-lt"/>
              </a:rPr>
              <a:t> </a:t>
            </a:r>
            <a:r>
              <a:rPr lang="en-US" sz="1100" err="1">
                <a:latin typeface="+mj-lt"/>
              </a:rPr>
              <a:t>justo</a:t>
            </a:r>
            <a:r>
              <a:rPr lang="en-US" sz="1100">
                <a:latin typeface="+mj-lt"/>
              </a:rPr>
              <a:t> </a:t>
            </a:r>
            <a:r>
              <a:rPr lang="en-US" sz="1100" err="1">
                <a:latin typeface="+mj-lt"/>
              </a:rPr>
              <a:t>eu</a:t>
            </a:r>
            <a:r>
              <a:rPr lang="en-US" sz="1100">
                <a:latin typeface="+mj-lt"/>
              </a:rPr>
              <a:t> </a:t>
            </a:r>
            <a:r>
              <a:rPr lang="en-US" sz="1100" err="1">
                <a:latin typeface="+mj-lt"/>
              </a:rPr>
              <a:t>enim</a:t>
            </a:r>
            <a:r>
              <a:rPr lang="en-US" sz="1100">
                <a:latin typeface="+mj-lt"/>
              </a:rPr>
              <a:t> </a:t>
            </a:r>
            <a:r>
              <a:rPr lang="en-US" sz="1100" err="1">
                <a:latin typeface="+mj-lt"/>
              </a:rPr>
              <a:t>sodales</a:t>
            </a:r>
            <a:r>
              <a:rPr lang="en-US" sz="1100">
                <a:latin typeface="+mj-lt"/>
              </a:rPr>
              <a:t>, ac </a:t>
            </a:r>
            <a:r>
              <a:rPr lang="en-US" sz="1100" err="1">
                <a:latin typeface="+mj-lt"/>
              </a:rPr>
              <a:t>blandit</a:t>
            </a:r>
            <a:r>
              <a:rPr lang="en-US" sz="1100">
                <a:latin typeface="+mj-lt"/>
              </a:rPr>
              <a:t> lorem tempus. In </a:t>
            </a:r>
            <a:r>
              <a:rPr lang="en-US" sz="1100" err="1">
                <a:latin typeface="+mj-lt"/>
              </a:rPr>
              <a:t>tincidunt</a:t>
            </a:r>
            <a:r>
              <a:rPr lang="en-US" sz="1100">
                <a:latin typeface="+mj-lt"/>
              </a:rPr>
              <a:t> </a:t>
            </a:r>
            <a:r>
              <a:rPr lang="en-US" sz="1100" err="1">
                <a:latin typeface="+mj-lt"/>
              </a:rPr>
              <a:t>ornare</a:t>
            </a:r>
            <a:r>
              <a:rPr lang="en-US" sz="1100">
                <a:latin typeface="+mj-lt"/>
              </a:rPr>
              <a:t> </a:t>
            </a:r>
            <a:r>
              <a:rPr lang="en-US" sz="1100" err="1">
                <a:latin typeface="+mj-lt"/>
              </a:rPr>
              <a:t>elit</a:t>
            </a:r>
            <a:r>
              <a:rPr lang="en-US" sz="1100">
                <a:latin typeface="+mj-lt"/>
              </a:rPr>
              <a:t>, </a:t>
            </a:r>
            <a:r>
              <a:rPr lang="en-US" sz="1100" err="1">
                <a:latin typeface="+mj-lt"/>
              </a:rPr>
              <a:t>quis</a:t>
            </a:r>
            <a:r>
              <a:rPr lang="en-US" sz="1100">
                <a:latin typeface="+mj-lt"/>
              </a:rPr>
              <a:t> </a:t>
            </a:r>
            <a:r>
              <a:rPr lang="en-US" sz="1100" err="1">
                <a:latin typeface="+mj-lt"/>
              </a:rPr>
              <a:t>hendrerit</a:t>
            </a:r>
            <a:r>
              <a:rPr lang="en-US" sz="1100">
                <a:latin typeface="+mj-lt"/>
              </a:rPr>
              <a:t> ligula </a:t>
            </a:r>
            <a:r>
              <a:rPr lang="en-US" sz="1100" err="1">
                <a:latin typeface="+mj-lt"/>
              </a:rPr>
              <a:t>hendrerit</a:t>
            </a:r>
            <a:r>
              <a:rPr lang="en-US" sz="1100">
                <a:latin typeface="+mj-lt"/>
              </a:rPr>
              <a:t> </a:t>
            </a:r>
            <a:r>
              <a:rPr lang="en-US" sz="1100" err="1">
                <a:latin typeface="+mj-lt"/>
              </a:rPr>
              <a:t>nec</a:t>
            </a:r>
            <a:r>
              <a:rPr lang="en-US" sz="1100">
                <a:latin typeface="+mj-lt"/>
              </a:rPr>
              <a:t>. </a:t>
            </a:r>
            <a:r>
              <a:rPr lang="en-US" sz="1100" err="1">
                <a:latin typeface="+mj-lt"/>
              </a:rPr>
              <a:t>Suspendisse</a:t>
            </a:r>
            <a:r>
              <a:rPr lang="en-US" sz="1100">
                <a:latin typeface="+mj-lt"/>
              </a:rPr>
              <a:t> </a:t>
            </a:r>
            <a:r>
              <a:rPr lang="en-US" sz="1100" err="1">
                <a:latin typeface="+mj-lt"/>
              </a:rPr>
              <a:t>potenti</a:t>
            </a:r>
            <a:r>
              <a:rPr lang="en-US" sz="1100">
                <a:latin typeface="+mj-lt"/>
              </a:rPr>
              <a:t>.</a:t>
            </a:r>
          </a:p>
        </p:txBody>
      </p:sp>
      <p:grpSp>
        <p:nvGrpSpPr>
          <p:cNvPr id="7" name="Group 6">
            <a:extLst>
              <a:ext uri="{FF2B5EF4-FFF2-40B4-BE49-F238E27FC236}">
                <a16:creationId xmlns:a16="http://schemas.microsoft.com/office/drawing/2014/main" id="{31A354E1-E493-504A-80A8-6AFFF9F9707D}"/>
              </a:ext>
            </a:extLst>
          </p:cNvPr>
          <p:cNvGrpSpPr/>
          <p:nvPr/>
        </p:nvGrpSpPr>
        <p:grpSpPr>
          <a:xfrm>
            <a:off x="10546080" y="854"/>
            <a:ext cx="1645920" cy="813549"/>
            <a:chOff x="10546080" y="854"/>
            <a:chExt cx="1645920" cy="813549"/>
          </a:xfrm>
        </p:grpSpPr>
        <p:sp>
          <p:nvSpPr>
            <p:cNvPr id="9" name="TextBox 8">
              <a:extLst>
                <a:ext uri="{FF2B5EF4-FFF2-40B4-BE49-F238E27FC236}">
                  <a16:creationId xmlns:a16="http://schemas.microsoft.com/office/drawing/2014/main" id="{6F1CBD99-EB45-AE44-BA53-FE6EE605EF40}"/>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0" name="Rectangle 9">
              <a:extLst>
                <a:ext uri="{FF2B5EF4-FFF2-40B4-BE49-F238E27FC236}">
                  <a16:creationId xmlns:a16="http://schemas.microsoft.com/office/drawing/2014/main" id="{C4DEF85E-042C-B34A-8E1A-68CD83E95C3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1" name="Picture 3" descr="Image result for important icon">
              <a:extLst>
                <a:ext uri="{FF2B5EF4-FFF2-40B4-BE49-F238E27FC236}">
                  <a16:creationId xmlns:a16="http://schemas.microsoft.com/office/drawing/2014/main" id="{25116EB4-7F42-5943-BA7A-DA28EB4268AB}"/>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48005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2191529318"/>
              </p:ext>
            </p:extLst>
          </p:nvPr>
        </p:nvGraphicFramePr>
        <p:xfrm>
          <a:off x="576263" y="1720772"/>
          <a:ext cx="6543865" cy="452150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dirty="0" err="1"/>
                        <a:t>AppID</a:t>
                      </a:r>
                      <a:endParaRPr lang="en-US" sz="8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dirty="0"/>
                        <a:t>Total Queries</a:t>
                      </a:r>
                      <a:endParaRPr lang="en-US" sz="8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dirty="0"/>
                        <a:t>Total Fetched Rows</a:t>
                      </a:r>
                      <a:endParaRPr lang="en-US" sz="8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dirty="0"/>
                        <a:t>Avg Rows Per Query</a:t>
                      </a:r>
                      <a:endParaRPr lang="en-US" sz="8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6" name="Rectangle 5">
            <a:extLst>
              <a:ext uri="{FF2B5EF4-FFF2-40B4-BE49-F238E27FC236}">
                <a16:creationId xmlns:a16="http://schemas.microsoft.com/office/drawing/2014/main" id="{C6BB6E76-E1F8-B640-AC81-8D96466D04E8}"/>
              </a:ext>
            </a:extLst>
          </p:cNvPr>
          <p:cNvSpPr/>
          <p:nvPr/>
        </p:nvSpPr>
        <p:spPr>
          <a:xfrm>
            <a:off x="7315200" y="2635668"/>
            <a:ext cx="4305300" cy="2677849"/>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Headline placeholder</a:t>
            </a:r>
          </a:p>
          <a:p>
            <a:pPr lvl="0" defTabSz="914330">
              <a:lnSpc>
                <a:spcPct val="130000"/>
              </a:lnSpc>
              <a:spcBef>
                <a:spcPts val="1200"/>
              </a:spcBef>
            </a:pPr>
            <a:r>
              <a:rPr lang="en-US" sz="1100" b="1" err="1">
                <a:latin typeface="+mj-lt"/>
              </a:rPr>
              <a:t>Suspendisse</a:t>
            </a:r>
            <a:r>
              <a:rPr lang="en-US" sz="1100" b="1">
                <a:latin typeface="+mj-lt"/>
              </a:rPr>
              <a:t> non magna </a:t>
            </a:r>
            <a:r>
              <a:rPr lang="en-US" sz="1100" b="1" err="1">
                <a:latin typeface="+mj-lt"/>
              </a:rPr>
              <a:t>ut</a:t>
            </a:r>
            <a:r>
              <a:rPr lang="en-US" sz="1100" b="1">
                <a:latin typeface="+mj-lt"/>
              </a:rPr>
              <a:t> </a:t>
            </a:r>
            <a:r>
              <a:rPr lang="en-US" sz="1100" b="1" err="1">
                <a:latin typeface="+mj-lt"/>
              </a:rPr>
              <a:t>risus</a:t>
            </a:r>
            <a:r>
              <a:rPr lang="en-US" sz="1100" b="1">
                <a:latin typeface="+mj-lt"/>
              </a:rPr>
              <a:t> </a:t>
            </a:r>
            <a:r>
              <a:rPr lang="en-US" sz="1100" b="1" err="1">
                <a:latin typeface="+mj-lt"/>
              </a:rPr>
              <a:t>posuere</a:t>
            </a:r>
            <a:r>
              <a:rPr lang="en-US" sz="1100" b="1">
                <a:latin typeface="+mj-lt"/>
              </a:rPr>
              <a:t> </a:t>
            </a:r>
            <a:r>
              <a:rPr lang="en-US" sz="1100" b="1" err="1">
                <a:latin typeface="+mj-lt"/>
              </a:rPr>
              <a:t>egestas</a:t>
            </a:r>
            <a:r>
              <a:rPr lang="en-US" sz="1100" b="1">
                <a:latin typeface="+mj-lt"/>
              </a:rPr>
              <a:t> </a:t>
            </a:r>
            <a:r>
              <a:rPr lang="en-US" sz="1100" b="1" err="1">
                <a:latin typeface="+mj-lt"/>
              </a:rPr>
              <a:t>ut</a:t>
            </a:r>
            <a:r>
              <a:rPr lang="en-US" sz="1100" b="1">
                <a:latin typeface="+mj-lt"/>
              </a:rPr>
              <a:t> vel </a:t>
            </a:r>
            <a:r>
              <a:rPr lang="en-US" sz="1100" b="1" err="1">
                <a:latin typeface="+mj-lt"/>
              </a:rPr>
              <a:t>nibh</a:t>
            </a:r>
            <a:r>
              <a:rPr lang="en-US" sz="1100" b="1">
                <a:latin typeface="+mj-lt"/>
              </a:rPr>
              <a:t>. </a:t>
            </a:r>
            <a:r>
              <a:rPr lang="en-US" sz="1100">
                <a:latin typeface="+mj-lt"/>
              </a:rPr>
              <a:t>Cras </a:t>
            </a:r>
            <a:r>
              <a:rPr lang="en-US" sz="1100" err="1">
                <a:latin typeface="+mj-lt"/>
              </a:rPr>
              <a:t>ut</a:t>
            </a:r>
            <a:r>
              <a:rPr lang="en-US" sz="1100">
                <a:latin typeface="+mj-lt"/>
              </a:rPr>
              <a:t> ligula auctor, </a:t>
            </a:r>
            <a:r>
              <a:rPr lang="en-US" sz="1100" err="1">
                <a:latin typeface="+mj-lt"/>
              </a:rPr>
              <a:t>feugiat</a:t>
            </a:r>
            <a:r>
              <a:rPr lang="en-US" sz="1100">
                <a:latin typeface="+mj-lt"/>
              </a:rPr>
              <a:t> </a:t>
            </a:r>
            <a:r>
              <a:rPr lang="en-US" sz="1100" err="1">
                <a:latin typeface="+mj-lt"/>
              </a:rPr>
              <a:t>leo</a:t>
            </a:r>
            <a:r>
              <a:rPr lang="en-US" sz="1100">
                <a:latin typeface="+mj-lt"/>
              </a:rPr>
              <a:t> </a:t>
            </a:r>
            <a:r>
              <a:rPr lang="en-US" sz="1100" err="1">
                <a:latin typeface="+mj-lt"/>
              </a:rPr>
              <a:t>eget</a:t>
            </a:r>
            <a:r>
              <a:rPr lang="en-US" sz="1100">
                <a:latin typeface="+mj-lt"/>
              </a:rPr>
              <a:t>, </a:t>
            </a:r>
            <a:r>
              <a:rPr lang="en-US" sz="1100" err="1">
                <a:latin typeface="+mj-lt"/>
              </a:rPr>
              <a:t>imperdiet</a:t>
            </a:r>
            <a:r>
              <a:rPr lang="en-US" sz="1100">
                <a:latin typeface="+mj-lt"/>
              </a:rPr>
              <a:t> </a:t>
            </a:r>
            <a:r>
              <a:rPr lang="en-US" sz="1100" err="1">
                <a:latin typeface="+mj-lt"/>
              </a:rPr>
              <a:t>orci</a:t>
            </a:r>
            <a:r>
              <a:rPr lang="en-US" sz="1100">
                <a:latin typeface="+mj-lt"/>
              </a:rPr>
              <a:t>. </a:t>
            </a:r>
            <a:r>
              <a:rPr lang="en-US" sz="1100" err="1">
                <a:latin typeface="+mj-lt"/>
              </a:rPr>
              <a:t>Vivamus</a:t>
            </a:r>
            <a:r>
              <a:rPr lang="en-US" sz="1100">
                <a:latin typeface="+mj-lt"/>
              </a:rPr>
              <a:t> gravida ac </a:t>
            </a:r>
            <a:r>
              <a:rPr lang="en-US" sz="1100" err="1">
                <a:latin typeface="+mj-lt"/>
              </a:rPr>
              <a:t>nibh</a:t>
            </a:r>
            <a:r>
              <a:rPr lang="en-US" sz="1100">
                <a:latin typeface="+mj-lt"/>
              </a:rPr>
              <a:t> vel </a:t>
            </a:r>
            <a:r>
              <a:rPr lang="en-US" sz="1100" err="1">
                <a:latin typeface="+mj-lt"/>
              </a:rPr>
              <a:t>rutrum</a:t>
            </a:r>
            <a:r>
              <a:rPr lang="en-US" sz="1100">
                <a:latin typeface="+mj-lt"/>
              </a:rPr>
              <a:t>. </a:t>
            </a:r>
            <a:r>
              <a:rPr lang="en-US" sz="1100" err="1">
                <a:latin typeface="+mj-lt"/>
              </a:rPr>
              <a:t>Mauris</a:t>
            </a:r>
            <a:r>
              <a:rPr lang="en-US" sz="1100">
                <a:latin typeface="+mj-lt"/>
              </a:rPr>
              <a:t> vel </a:t>
            </a:r>
            <a:r>
              <a:rPr lang="en-US" sz="1100" err="1">
                <a:latin typeface="+mj-lt"/>
              </a:rPr>
              <a:t>nulla</a:t>
            </a:r>
            <a:r>
              <a:rPr lang="en-US" sz="1100">
                <a:latin typeface="+mj-lt"/>
              </a:rPr>
              <a:t> </a:t>
            </a:r>
            <a:r>
              <a:rPr lang="en-US" sz="1100" err="1">
                <a:latin typeface="+mj-lt"/>
              </a:rPr>
              <a:t>elementum</a:t>
            </a:r>
            <a:r>
              <a:rPr lang="en-US" sz="1100">
                <a:latin typeface="+mj-lt"/>
              </a:rPr>
              <a:t>, </a:t>
            </a:r>
            <a:r>
              <a:rPr lang="en-US" sz="1100" err="1">
                <a:latin typeface="+mj-lt"/>
              </a:rPr>
              <a:t>facilisis</a:t>
            </a:r>
            <a:r>
              <a:rPr lang="en-US" sz="1100">
                <a:latin typeface="+mj-lt"/>
              </a:rPr>
              <a:t> </a:t>
            </a:r>
            <a:r>
              <a:rPr lang="en-US" sz="1100" err="1">
                <a:latin typeface="+mj-lt"/>
              </a:rPr>
              <a:t>neque</a:t>
            </a:r>
            <a:r>
              <a:rPr lang="en-US" sz="1100">
                <a:latin typeface="+mj-lt"/>
              </a:rPr>
              <a:t> at, </a:t>
            </a:r>
            <a:r>
              <a:rPr lang="en-US" sz="1100" err="1">
                <a:latin typeface="+mj-lt"/>
              </a:rPr>
              <a:t>malesuada</a:t>
            </a:r>
            <a:r>
              <a:rPr lang="en-US" sz="1100">
                <a:latin typeface="+mj-lt"/>
              </a:rPr>
              <a:t> ex. Cras </a:t>
            </a:r>
            <a:r>
              <a:rPr lang="en-US" sz="1100" err="1">
                <a:latin typeface="+mj-lt"/>
              </a:rPr>
              <a:t>nec</a:t>
            </a:r>
            <a:r>
              <a:rPr lang="en-US" sz="1100">
                <a:latin typeface="+mj-lt"/>
              </a:rPr>
              <a:t> </a:t>
            </a:r>
            <a:r>
              <a:rPr lang="en-US" sz="1100" err="1">
                <a:latin typeface="+mj-lt"/>
              </a:rPr>
              <a:t>volutpat</a:t>
            </a:r>
            <a:r>
              <a:rPr lang="en-US" sz="1100">
                <a:latin typeface="+mj-lt"/>
              </a:rPr>
              <a:t> </a:t>
            </a:r>
            <a:r>
              <a:rPr lang="en-US" sz="1100" err="1">
                <a:latin typeface="+mj-lt"/>
              </a:rPr>
              <a:t>sapien</a:t>
            </a:r>
            <a:r>
              <a:rPr lang="en-US" sz="1100">
                <a:latin typeface="+mj-lt"/>
              </a:rPr>
              <a:t>. Nunc </a:t>
            </a:r>
            <a:r>
              <a:rPr lang="en-US" sz="1100" err="1">
                <a:latin typeface="+mj-lt"/>
              </a:rPr>
              <a:t>commodo</a:t>
            </a:r>
            <a:r>
              <a:rPr lang="en-US" sz="1100">
                <a:latin typeface="+mj-lt"/>
              </a:rPr>
              <a:t> </a:t>
            </a:r>
            <a:r>
              <a:rPr lang="en-US" sz="1100" err="1">
                <a:latin typeface="+mj-lt"/>
              </a:rPr>
              <a:t>sapien</a:t>
            </a:r>
            <a:r>
              <a:rPr lang="en-US" sz="1100">
                <a:latin typeface="+mj-lt"/>
              </a:rPr>
              <a:t> </a:t>
            </a:r>
            <a:r>
              <a:rPr lang="en-US" sz="1100" err="1">
                <a:latin typeface="+mj-lt"/>
              </a:rPr>
              <a:t>ut</a:t>
            </a:r>
            <a:r>
              <a:rPr lang="en-US" sz="1100">
                <a:latin typeface="+mj-lt"/>
              </a:rPr>
              <a:t> ante </a:t>
            </a:r>
            <a:r>
              <a:rPr lang="en-US" sz="1100" err="1">
                <a:latin typeface="+mj-lt"/>
              </a:rPr>
              <a:t>laoreet</a:t>
            </a:r>
            <a:r>
              <a:rPr lang="en-US" sz="1100">
                <a:latin typeface="+mj-lt"/>
              </a:rPr>
              <a:t> </a:t>
            </a:r>
            <a:r>
              <a:rPr lang="en-US" sz="1100" err="1">
                <a:latin typeface="+mj-lt"/>
              </a:rPr>
              <a:t>molestie</a:t>
            </a:r>
            <a:r>
              <a:rPr lang="en-US" sz="1100">
                <a:latin typeface="+mj-lt"/>
              </a:rPr>
              <a:t> vitae </a:t>
            </a:r>
            <a:r>
              <a:rPr lang="en-US" sz="1100" err="1">
                <a:latin typeface="+mj-lt"/>
              </a:rPr>
              <a:t>quis</a:t>
            </a:r>
            <a:r>
              <a:rPr lang="en-US" sz="1100">
                <a:latin typeface="+mj-lt"/>
              </a:rPr>
              <a:t> magna. </a:t>
            </a:r>
            <a:r>
              <a:rPr lang="en-US" sz="1100" err="1">
                <a:latin typeface="+mj-lt"/>
              </a:rPr>
              <a:t>Curabitur</a:t>
            </a:r>
            <a:r>
              <a:rPr lang="en-US" sz="1100">
                <a:latin typeface="+mj-lt"/>
              </a:rPr>
              <a:t> at convallis </a:t>
            </a:r>
            <a:r>
              <a:rPr lang="en-US" sz="1100" err="1">
                <a:latin typeface="+mj-lt"/>
              </a:rPr>
              <a:t>enim</a:t>
            </a:r>
            <a:r>
              <a:rPr lang="en-US" sz="1100">
                <a:latin typeface="+mj-lt"/>
              </a:rPr>
              <a:t>. </a:t>
            </a:r>
          </a:p>
          <a:p>
            <a:pPr lvl="0" defTabSz="914330">
              <a:lnSpc>
                <a:spcPct val="130000"/>
              </a:lnSpc>
              <a:spcBef>
                <a:spcPts val="1200"/>
              </a:spcBef>
            </a:pPr>
            <a:r>
              <a:rPr lang="en-US" sz="1100">
                <a:latin typeface="+mj-lt"/>
              </a:rPr>
              <a:t>Nam ac </a:t>
            </a:r>
            <a:r>
              <a:rPr lang="en-US" sz="1100" err="1">
                <a:latin typeface="+mj-lt"/>
              </a:rPr>
              <a:t>ornare</a:t>
            </a:r>
            <a:r>
              <a:rPr lang="en-US" sz="1100">
                <a:latin typeface="+mj-lt"/>
              </a:rPr>
              <a:t> ex, </a:t>
            </a:r>
            <a:r>
              <a:rPr lang="en-US" sz="1100" err="1">
                <a:latin typeface="+mj-lt"/>
              </a:rPr>
              <a:t>interdum</a:t>
            </a:r>
            <a:r>
              <a:rPr lang="en-US" sz="1100">
                <a:latin typeface="+mj-lt"/>
              </a:rPr>
              <a:t> </a:t>
            </a:r>
            <a:r>
              <a:rPr lang="en-US" sz="1100" err="1">
                <a:latin typeface="+mj-lt"/>
              </a:rPr>
              <a:t>lobortis</a:t>
            </a:r>
            <a:r>
              <a:rPr lang="en-US" sz="1100">
                <a:latin typeface="+mj-lt"/>
              </a:rPr>
              <a:t> </a:t>
            </a:r>
            <a:r>
              <a:rPr lang="en-US" sz="1100" err="1">
                <a:latin typeface="+mj-lt"/>
              </a:rPr>
              <a:t>erat</a:t>
            </a:r>
            <a:r>
              <a:rPr lang="en-US" sz="1100">
                <a:latin typeface="+mj-lt"/>
              </a:rPr>
              <a:t>. </a:t>
            </a:r>
            <a:r>
              <a:rPr lang="en-US" sz="1100" err="1">
                <a:latin typeface="+mj-lt"/>
              </a:rPr>
              <a:t>Vivamus</a:t>
            </a:r>
            <a:r>
              <a:rPr lang="en-US" sz="1100">
                <a:latin typeface="+mj-lt"/>
              </a:rPr>
              <a:t> </a:t>
            </a:r>
            <a:r>
              <a:rPr lang="en-US" sz="1100" err="1">
                <a:latin typeface="+mj-lt"/>
              </a:rPr>
              <a:t>condimentum</a:t>
            </a:r>
            <a:r>
              <a:rPr lang="en-US" sz="1100">
                <a:latin typeface="+mj-lt"/>
              </a:rPr>
              <a:t> </a:t>
            </a:r>
            <a:r>
              <a:rPr lang="en-US" sz="1100" err="1">
                <a:latin typeface="+mj-lt"/>
              </a:rPr>
              <a:t>justo</a:t>
            </a:r>
            <a:r>
              <a:rPr lang="en-US" sz="1100">
                <a:latin typeface="+mj-lt"/>
              </a:rPr>
              <a:t> </a:t>
            </a:r>
            <a:r>
              <a:rPr lang="en-US" sz="1100" err="1">
                <a:latin typeface="+mj-lt"/>
              </a:rPr>
              <a:t>eu</a:t>
            </a:r>
            <a:r>
              <a:rPr lang="en-US" sz="1100">
                <a:latin typeface="+mj-lt"/>
              </a:rPr>
              <a:t> </a:t>
            </a:r>
            <a:r>
              <a:rPr lang="en-US" sz="1100" err="1">
                <a:latin typeface="+mj-lt"/>
              </a:rPr>
              <a:t>enim</a:t>
            </a:r>
            <a:r>
              <a:rPr lang="en-US" sz="1100">
                <a:latin typeface="+mj-lt"/>
              </a:rPr>
              <a:t> </a:t>
            </a:r>
            <a:r>
              <a:rPr lang="en-US" sz="1100" err="1">
                <a:latin typeface="+mj-lt"/>
              </a:rPr>
              <a:t>sodales</a:t>
            </a:r>
            <a:r>
              <a:rPr lang="en-US" sz="1100">
                <a:latin typeface="+mj-lt"/>
              </a:rPr>
              <a:t>, ac </a:t>
            </a:r>
            <a:r>
              <a:rPr lang="en-US" sz="1100" err="1">
                <a:latin typeface="+mj-lt"/>
              </a:rPr>
              <a:t>blandit</a:t>
            </a:r>
            <a:r>
              <a:rPr lang="en-US" sz="1100">
                <a:latin typeface="+mj-lt"/>
              </a:rPr>
              <a:t> lorem tempus. In </a:t>
            </a:r>
            <a:r>
              <a:rPr lang="en-US" sz="1100" err="1">
                <a:latin typeface="+mj-lt"/>
              </a:rPr>
              <a:t>tincidunt</a:t>
            </a:r>
            <a:r>
              <a:rPr lang="en-US" sz="1100">
                <a:latin typeface="+mj-lt"/>
              </a:rPr>
              <a:t> </a:t>
            </a:r>
            <a:r>
              <a:rPr lang="en-US" sz="1100" err="1">
                <a:latin typeface="+mj-lt"/>
              </a:rPr>
              <a:t>ornare</a:t>
            </a:r>
            <a:r>
              <a:rPr lang="en-US" sz="1100">
                <a:latin typeface="+mj-lt"/>
              </a:rPr>
              <a:t> </a:t>
            </a:r>
            <a:r>
              <a:rPr lang="en-US" sz="1100" err="1">
                <a:latin typeface="+mj-lt"/>
              </a:rPr>
              <a:t>elit</a:t>
            </a:r>
            <a:r>
              <a:rPr lang="en-US" sz="1100">
                <a:latin typeface="+mj-lt"/>
              </a:rPr>
              <a:t>, </a:t>
            </a:r>
            <a:r>
              <a:rPr lang="en-US" sz="1100" err="1">
                <a:latin typeface="+mj-lt"/>
              </a:rPr>
              <a:t>quis</a:t>
            </a:r>
            <a:r>
              <a:rPr lang="en-US" sz="1100">
                <a:latin typeface="+mj-lt"/>
              </a:rPr>
              <a:t> </a:t>
            </a:r>
            <a:r>
              <a:rPr lang="en-US" sz="1100" err="1">
                <a:latin typeface="+mj-lt"/>
              </a:rPr>
              <a:t>hendrerit</a:t>
            </a:r>
            <a:r>
              <a:rPr lang="en-US" sz="1100">
                <a:latin typeface="+mj-lt"/>
              </a:rPr>
              <a:t> ligula </a:t>
            </a:r>
            <a:r>
              <a:rPr lang="en-US" sz="1100" err="1">
                <a:latin typeface="+mj-lt"/>
              </a:rPr>
              <a:t>hendrerit</a:t>
            </a:r>
            <a:r>
              <a:rPr lang="en-US" sz="1100">
                <a:latin typeface="+mj-lt"/>
              </a:rPr>
              <a:t> </a:t>
            </a:r>
            <a:r>
              <a:rPr lang="en-US" sz="1100" err="1">
                <a:latin typeface="+mj-lt"/>
              </a:rPr>
              <a:t>nec</a:t>
            </a:r>
            <a:r>
              <a:rPr lang="en-US" sz="1100">
                <a:latin typeface="+mj-lt"/>
              </a:rPr>
              <a:t>. </a:t>
            </a:r>
            <a:r>
              <a:rPr lang="en-US" sz="1100" err="1">
                <a:latin typeface="+mj-lt"/>
              </a:rPr>
              <a:t>Suspendisse</a:t>
            </a:r>
            <a:r>
              <a:rPr lang="en-US" sz="1100">
                <a:latin typeface="+mj-lt"/>
              </a:rPr>
              <a:t> </a:t>
            </a:r>
            <a:r>
              <a:rPr lang="en-US" sz="1100" err="1">
                <a:latin typeface="+mj-lt"/>
              </a:rPr>
              <a:t>potenti</a:t>
            </a:r>
            <a:r>
              <a:rPr lang="en-US" sz="1100">
                <a:latin typeface="+mj-lt"/>
              </a:rPr>
              <a:t>.</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07959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a:t>On an average XX Tables break the </a:t>
            </a:r>
            <a:r>
              <a:rPr lang="en-PH" err="1"/>
              <a:t>BigQuery</a:t>
            </a:r>
            <a:r>
              <a:rPr lang="en-PH"/>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aphicFrame>
        <p:nvGraphicFramePr>
          <p:cNvPr id="14" name="Content Placeholder 5">
            <a:extLst>
              <a:ext uri="{FF2B5EF4-FFF2-40B4-BE49-F238E27FC236}">
                <a16:creationId xmlns:a16="http://schemas.microsoft.com/office/drawing/2014/main" id="{56128FA1-D069-124C-87DA-52AA54765325}"/>
              </a:ext>
            </a:extLst>
          </p:cNvPr>
          <p:cNvGraphicFramePr>
            <a:graphicFrameLocks noGrp="1"/>
          </p:cNvGraphicFramePr>
          <p:nvPr>
            <p:ph sz="quarter" idx="16"/>
          </p:nvPr>
        </p:nvGraphicFramePr>
        <p:xfrm>
          <a:off x="576263" y="2057400"/>
          <a:ext cx="6649727" cy="415290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a:extLst>
              <a:ext uri="{FF2B5EF4-FFF2-40B4-BE49-F238E27FC236}">
                <a16:creationId xmlns:a16="http://schemas.microsoft.com/office/drawing/2014/main" id="{01A13CA4-A786-5148-826F-92594B216EAA}"/>
              </a:ext>
            </a:extLst>
          </p:cNvPr>
          <p:cNvSpPr/>
          <p:nvPr/>
        </p:nvSpPr>
        <p:spPr>
          <a:xfrm>
            <a:off x="7315200" y="2794926"/>
            <a:ext cx="4305300" cy="267784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a:ln>
                  <a:noFill/>
                </a:ln>
                <a:solidFill>
                  <a:srgbClr val="384951"/>
                </a:solidFill>
                <a:effectLst/>
                <a:uLnTx/>
                <a:uFillTx/>
                <a:latin typeface="Arial" panose="020B0604020202020204"/>
                <a:ea typeface="+mn-ea"/>
                <a:cs typeface="+mn-cs"/>
              </a:rPr>
              <a:t>Headline placeholder</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1" i="0" u="none" strike="noStrike" kern="1200" cap="none" spc="0" normalizeH="0" baseline="0" noProof="0">
                <a:ln>
                  <a:noFill/>
                </a:ln>
                <a:solidFill>
                  <a:srgbClr val="6B767D"/>
                </a:solidFill>
                <a:effectLst/>
                <a:uLnTx/>
                <a:uFillTx/>
                <a:latin typeface="Arial" panose="020B0604020202020204"/>
                <a:ea typeface="+mn-ea"/>
                <a:cs typeface="+mn-cs"/>
              </a:rPr>
              <a:t>Suspendisse non magna ut risus posuere egestas ut vel nibh. </a:t>
            </a: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Cras ut ligula auctor, feugiat leo eget, imperdiet orci. Vivamus gravida ac nibh vel rutrum. Mauris vel nulla elementum, facilisis neque at, malesuada ex. Cras nec volutpat sapien. Nunc commodo sapien ut ante laoreet molestie vitae quis magna. Curabitur at convallis enim. </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Nam ac ornare ex, interdum lobortis erat. Vivamus condimentum justo eu enim sodales, ac blandit lorem tempus. In tincidunt ornare elit, quis hendrerit ligula hendrerit nec. Suspendisse potenti.</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5" r:link="rId6">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953760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sp>
        <p:nvSpPr>
          <p:cNvPr id="9" name="Rectangle 8">
            <a:extLst>
              <a:ext uri="{FF2B5EF4-FFF2-40B4-BE49-F238E27FC236}">
                <a16:creationId xmlns:a16="http://schemas.microsoft.com/office/drawing/2014/main" id="{01A13CA4-A786-5148-826F-92594B216EAA}"/>
              </a:ext>
            </a:extLst>
          </p:cNvPr>
          <p:cNvSpPr/>
          <p:nvPr/>
        </p:nvSpPr>
        <p:spPr>
          <a:xfrm>
            <a:off x="7315200" y="2794926"/>
            <a:ext cx="4305300" cy="267784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a:ln>
                  <a:noFill/>
                </a:ln>
                <a:solidFill>
                  <a:srgbClr val="384951"/>
                </a:solidFill>
                <a:effectLst/>
                <a:uLnTx/>
                <a:uFillTx/>
                <a:latin typeface="Arial" panose="020B0604020202020204"/>
                <a:ea typeface="+mn-ea"/>
                <a:cs typeface="+mn-cs"/>
              </a:rPr>
              <a:t>Headline placeholder</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1" i="0" u="none" strike="noStrike" kern="1200" cap="none" spc="0" normalizeH="0" baseline="0" noProof="0">
                <a:ln>
                  <a:noFill/>
                </a:ln>
                <a:solidFill>
                  <a:srgbClr val="6B767D"/>
                </a:solidFill>
                <a:effectLst/>
                <a:uLnTx/>
                <a:uFillTx/>
                <a:latin typeface="Arial" panose="020B0604020202020204"/>
                <a:ea typeface="+mn-ea"/>
                <a:cs typeface="+mn-cs"/>
              </a:rPr>
              <a:t>Suspendisse non magna ut risus posuere egestas ut vel nibh. </a:t>
            </a: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Cras ut ligula auctor, feugiat leo eget, imperdiet orci. Vivamus gravida ac nibh vel rutrum. Mauris vel nulla elementum, facilisis neque at, malesuada ex. Cras nec volutpat sapien. Nunc commodo sapien ut ante laoreet molestie vitae quis magna. Curabitur at convallis enim. </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Nam ac ornare ex, interdum lobortis erat. Vivamus condimentum justo eu enim sodales, ac blandit lorem tempus. In tincidunt ornare elit, quis hendrerit ligula hendrerit nec. Suspendisse potenti.</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rgbClr val="F6F5F7"/>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Tree>
    <p:custDataLst>
      <p:tags r:id="rId1"/>
    </p:custDataLst>
    <p:extLst>
      <p:ext uri="{BB962C8B-B14F-4D97-AF65-F5344CB8AC3E}">
        <p14:creationId xmlns:p14="http://schemas.microsoft.com/office/powerpoint/2010/main" val="310514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nvPr>
        </p:nvGraphicFramePr>
        <p:xfrm>
          <a:off x="576263" y="2057400"/>
          <a:ext cx="6237132" cy="4152902"/>
        </p:xfrm>
        <a:graphic>
          <a:graphicData uri="http://schemas.openxmlformats.org/drawingml/2006/table">
            <a:tbl>
              <a:tblPr firstRow="1" bandRow="1">
                <a:tableStyleId>{9DCAF9ED-07DC-4A11-8D7F-57B35C25682E}</a:tableStyleId>
              </a:tblPr>
              <a:tblGrid>
                <a:gridCol w="2784834">
                  <a:extLst>
                    <a:ext uri="{9D8B030D-6E8A-4147-A177-3AD203B41FA5}">
                      <a16:colId xmlns:a16="http://schemas.microsoft.com/office/drawing/2014/main" val="2422292362"/>
                    </a:ext>
                  </a:extLst>
                </a:gridCol>
                <a:gridCol w="3452298">
                  <a:extLst>
                    <a:ext uri="{9D8B030D-6E8A-4147-A177-3AD203B41FA5}">
                      <a16:colId xmlns:a16="http://schemas.microsoft.com/office/drawing/2014/main" val="2559358425"/>
                    </a:ext>
                  </a:extLst>
                </a:gridCol>
              </a:tblGrid>
              <a:tr h="449041">
                <a:tc>
                  <a:txBody>
                    <a:bodyPr/>
                    <a:lstStyle/>
                    <a:p>
                      <a:pPr algn="ctr" fontAlgn="t">
                        <a:defRPr sz="1600">
                          <a:solidFill>
                            <a:srgbClr val="FFFFFF"/>
                          </a:solidFill>
                        </a:defRPr>
                      </a:pPr>
                      <a:r>
                        <a:rPr sz="1400"/>
                        <a:t>ObjectDatabaseName</a:t>
                      </a:r>
                      <a:endParaRPr lang="en-US" sz="1400" b="1" i="0" u="none" strike="noStrike">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400"/>
                        <a:t>Avg Statement Count Per Table</a:t>
                      </a:r>
                      <a:endParaRPr lang="en-US" sz="1400" b="1" i="0" u="none" strike="noStrike">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529123">
                <a:tc>
                  <a:txBody>
                    <a:bodyPr/>
                    <a:lstStyle/>
                    <a:p>
                      <a:pPr algn="ctr" fontAlgn="t">
                        <a:defRPr sz="1600">
                          <a:solidFill>
                            <a:schemeClr val="tx1"/>
                          </a:solidFill>
                        </a:defRPr>
                      </a:pPr>
                      <a:r>
                        <a:rPr sz="1400"/>
                        <a:t>TVI</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56,130</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529123">
                <a:tc>
                  <a:txBody>
                    <a:bodyPr/>
                    <a:lstStyle/>
                    <a:p>
                      <a:pPr algn="ctr" fontAlgn="t">
                        <a:defRPr sz="1600">
                          <a:solidFill>
                            <a:schemeClr val="tx1"/>
                          </a:solidFill>
                        </a:defRPr>
                      </a:pPr>
                      <a:r>
                        <a:rPr lang="en-PH" sz="1400"/>
                        <a:t>f</a:t>
                      </a:r>
                      <a:r>
                        <a:rPr sz="1400"/>
                        <a:t>incrime</a:t>
                      </a:r>
                      <a:r>
                        <a:rPr lang="en-PH" sz="1400"/>
                        <a:t>_</a:t>
                      </a:r>
                      <a:r>
                        <a:rPr sz="1400"/>
                        <a:t>bustout</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6,553</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529123">
                <a:tc>
                  <a:txBody>
                    <a:bodyPr/>
                    <a:lstStyle/>
                    <a:p>
                      <a:pPr algn="ctr" fontAlgn="t">
                        <a:defRPr sz="1600">
                          <a:solidFill>
                            <a:schemeClr val="tx1"/>
                          </a:solidFill>
                        </a:defRPr>
                      </a:pPr>
                      <a:r>
                        <a:rPr lang="en-PH" sz="1400"/>
                        <a:t>f</a:t>
                      </a:r>
                      <a:r>
                        <a:rPr sz="1400"/>
                        <a:t>incrime</a:t>
                      </a:r>
                      <a:r>
                        <a:rPr lang="en-PH" sz="1400"/>
                        <a:t>_</a:t>
                      </a:r>
                      <a:r>
                        <a:rPr sz="1400"/>
                        <a:t>bustout</a:t>
                      </a:r>
                      <a:r>
                        <a:rPr lang="en-PH" sz="1400"/>
                        <a:t>_</a:t>
                      </a:r>
                      <a:r>
                        <a:rPr sz="1400"/>
                        <a:t>dev</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3,932</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529123">
                <a:tc>
                  <a:txBody>
                    <a:bodyPr/>
                    <a:lstStyle/>
                    <a:p>
                      <a:pPr algn="ctr" fontAlgn="t">
                        <a:defRPr sz="1600">
                          <a:solidFill>
                            <a:schemeClr val="tx1"/>
                          </a:solidFill>
                        </a:defRPr>
                      </a:pPr>
                      <a:r>
                        <a:rPr sz="1400"/>
                        <a:t>VCX</a:t>
                      </a:r>
                      <a:r>
                        <a:rPr lang="en-PH" sz="1400"/>
                        <a:t>_</a:t>
                      </a:r>
                      <a:r>
                        <a:rPr sz="1400"/>
                        <a:t>Application</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3,581</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529123">
                <a:tc>
                  <a:txBody>
                    <a:bodyPr/>
                    <a:lstStyle/>
                    <a:p>
                      <a:pPr algn="ctr" fontAlgn="t">
                        <a:defRPr sz="1600">
                          <a:solidFill>
                            <a:schemeClr val="tx1"/>
                          </a:solidFill>
                        </a:defRPr>
                      </a:pPr>
                      <a:r>
                        <a:rPr sz="1400"/>
                        <a:t>ADLSLSAMER</a:t>
                      </a:r>
                      <a:r>
                        <a:rPr lang="en-PH" sz="1400"/>
                        <a:t>_</a:t>
                      </a:r>
                      <a:r>
                        <a:rPr sz="1400"/>
                        <a:t>Qualcomm</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2,781</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529123">
                <a:tc>
                  <a:txBody>
                    <a:bodyPr/>
                    <a:lstStyle/>
                    <a:p>
                      <a:pPr algn="ctr" fontAlgn="t">
                        <a:defRPr sz="1600">
                          <a:solidFill>
                            <a:schemeClr val="tx1"/>
                          </a:solidFill>
                        </a:defRPr>
                      </a:pPr>
                      <a:r>
                        <a:rPr lang="en-PH" sz="1400"/>
                        <a:t>f</a:t>
                      </a:r>
                      <a:r>
                        <a:rPr sz="1400"/>
                        <a:t>incrime</a:t>
                      </a:r>
                      <a:r>
                        <a:rPr lang="en-PH" sz="1400"/>
                        <a:t>_</a:t>
                      </a:r>
                      <a:r>
                        <a:rPr sz="1400"/>
                        <a:t>aml</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r>
                        <a:rPr sz="1400"/>
                        <a:t>2,002</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529123">
                <a:tc>
                  <a:txBody>
                    <a:bodyPr/>
                    <a:lstStyle/>
                    <a:p>
                      <a:pPr algn="ctr" fontAlgn="t">
                        <a:defRPr sz="1600">
                          <a:solidFill>
                            <a:schemeClr val="tx1"/>
                          </a:solidFill>
                        </a:defRPr>
                      </a:pPr>
                      <a:r>
                        <a:rPr lang="en-PH" sz="1400"/>
                        <a:t>f</a:t>
                      </a:r>
                      <a:r>
                        <a:rPr sz="1400"/>
                        <a:t>incrime</a:t>
                      </a:r>
                      <a:r>
                        <a:rPr lang="en-PH" sz="1400"/>
                        <a:t>_</a:t>
                      </a:r>
                      <a:r>
                        <a:rPr sz="1400"/>
                        <a:t>cnp</a:t>
                      </a:r>
                      <a:r>
                        <a:rPr lang="en-PH" sz="1400"/>
                        <a:t>_</a:t>
                      </a:r>
                      <a:r>
                        <a:rPr sz="1400"/>
                        <a:t>dev</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r>
                        <a:rPr sz="1400"/>
                        <a:t>1,934</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5" name="Rectangle 4">
            <a:extLst>
              <a:ext uri="{FF2B5EF4-FFF2-40B4-BE49-F238E27FC236}">
                <a16:creationId xmlns:a16="http://schemas.microsoft.com/office/drawing/2014/main" id="{E1DD5D26-E062-ED44-BA39-39C5CF3E2E40}"/>
              </a:ext>
            </a:extLst>
          </p:cNvPr>
          <p:cNvSpPr/>
          <p:nvPr/>
        </p:nvSpPr>
        <p:spPr>
          <a:xfrm>
            <a:off x="7315200" y="3392488"/>
            <a:ext cx="4305300" cy="267784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a:ln>
                  <a:noFill/>
                </a:ln>
                <a:solidFill>
                  <a:srgbClr val="384951"/>
                </a:solidFill>
                <a:effectLst/>
                <a:uLnTx/>
                <a:uFillTx/>
                <a:latin typeface="Arial" panose="020B0604020202020204"/>
                <a:ea typeface="+mn-ea"/>
                <a:cs typeface="+mn-cs"/>
              </a:rPr>
              <a:t>Headline placeholder</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1" i="0" u="none" strike="noStrike" kern="1200" cap="none" spc="0" normalizeH="0" baseline="0" noProof="0">
                <a:ln>
                  <a:noFill/>
                </a:ln>
                <a:solidFill>
                  <a:srgbClr val="6B767D"/>
                </a:solidFill>
                <a:effectLst/>
                <a:uLnTx/>
                <a:uFillTx/>
                <a:latin typeface="Arial" panose="020B0604020202020204"/>
                <a:ea typeface="+mn-ea"/>
                <a:cs typeface="+mn-cs"/>
              </a:rPr>
              <a:t>Suspendisse non magna ut risus posuere egestas ut vel nibh. </a:t>
            </a: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Cras ut ligula auctor, feugiat leo eget, imperdiet orci. Vivamus gravida ac nibh vel rutrum. Mauris vel nulla elementum, facilisis neque at, malesuada ex. Cras nec volutpat sapien. Nunc commodo sapien ut ante laoreet molestie vitae quis magna. Curabitur at convallis enim. </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Nam ac ornare ex, interdum lobortis erat. Vivamus condimentum justo eu enim sodales, ac blandit lorem tempus. In tincidunt ornare elit, quis hendrerit ligula hendrerit nec. Suspendisse potenti.</a:t>
            </a:r>
          </a:p>
        </p:txBody>
      </p:sp>
      <p:grpSp>
        <p:nvGrpSpPr>
          <p:cNvPr id="6" name="Group 5">
            <a:extLst>
              <a:ext uri="{FF2B5EF4-FFF2-40B4-BE49-F238E27FC236}">
                <a16:creationId xmlns:a16="http://schemas.microsoft.com/office/drawing/2014/main" id="{6AE79C9A-241A-7142-8337-0C173F4F0EDF}"/>
              </a:ext>
            </a:extLst>
          </p:cNvPr>
          <p:cNvGrpSpPr/>
          <p:nvPr/>
        </p:nvGrpSpPr>
        <p:grpSpPr>
          <a:xfrm>
            <a:off x="10546080" y="854"/>
            <a:ext cx="1645920" cy="813549"/>
            <a:chOff x="10546080" y="854"/>
            <a:chExt cx="1645920" cy="813549"/>
          </a:xfrm>
        </p:grpSpPr>
        <p:sp>
          <p:nvSpPr>
            <p:cNvPr id="8" name="TextBox 7">
              <a:extLst>
                <a:ext uri="{FF2B5EF4-FFF2-40B4-BE49-F238E27FC236}">
                  <a16:creationId xmlns:a16="http://schemas.microsoft.com/office/drawing/2014/main" id="{F8CCDE48-7F3F-0345-96A6-3AAA36C61EA2}"/>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0" name="Rectangle 9">
              <a:extLst>
                <a:ext uri="{FF2B5EF4-FFF2-40B4-BE49-F238E27FC236}">
                  <a16:creationId xmlns:a16="http://schemas.microsoft.com/office/drawing/2014/main" id="{507072F4-003C-024F-AA38-4904EDA0236B}"/>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1" name="Picture 3" descr="Image result for important icon">
              <a:extLst>
                <a:ext uri="{FF2B5EF4-FFF2-40B4-BE49-F238E27FC236}">
                  <a16:creationId xmlns:a16="http://schemas.microsoft.com/office/drawing/2014/main" id="{E029ABDE-A8F3-D64A-BF60-E410461C03DF}"/>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510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848021210"/>
              </p:ext>
            </p:extLst>
          </p:nvPr>
        </p:nvGraphicFramePr>
        <p:xfrm>
          <a:off x="571500" y="1796953"/>
          <a:ext cx="6237132" cy="4424226"/>
        </p:xfrm>
        <a:graphic>
          <a:graphicData uri="http://schemas.openxmlformats.org/drawingml/2006/table">
            <a:tbl>
              <a:tblPr firstRow="1" bandRow="1">
                <a:tableStyleId>{9DCAF9ED-07DC-4A11-8D7F-57B35C25682E}</a:tableStyleId>
              </a:tblPr>
              <a:tblGrid>
                <a:gridCol w="3469264">
                  <a:extLst>
                    <a:ext uri="{9D8B030D-6E8A-4147-A177-3AD203B41FA5}">
                      <a16:colId xmlns:a16="http://schemas.microsoft.com/office/drawing/2014/main" val="2422292362"/>
                    </a:ext>
                  </a:extLst>
                </a:gridCol>
                <a:gridCol w="2767868">
                  <a:extLst>
                    <a:ext uri="{9D8B030D-6E8A-4147-A177-3AD203B41FA5}">
                      <a16:colId xmlns:a16="http://schemas.microsoft.com/office/drawing/2014/main" val="2559358425"/>
                    </a:ext>
                  </a:extLst>
                </a:gridCol>
              </a:tblGrid>
              <a:tr h="599883">
                <a:tc>
                  <a:txBody>
                    <a:bodyPr/>
                    <a:lstStyle/>
                    <a:p>
                      <a:pPr algn="ctr" fontAlgn="t">
                        <a:defRPr sz="1600">
                          <a:solidFill>
                            <a:srgbClr val="FFFFFF"/>
                          </a:solidFill>
                        </a:defRPr>
                      </a:pPr>
                      <a:r>
                        <a:rPr sz="1400" dirty="0" err="1"/>
                        <a:t>ObjectDatabaseName</a:t>
                      </a:r>
                      <a:endParaRPr lang="en-US" sz="14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400" dirty="0"/>
                        <a:t>Avg Statement Count </a:t>
                      </a:r>
                      <a:endParaRPr lang="en-US" sz="1400" dirty="0"/>
                    </a:p>
                    <a:p>
                      <a:pPr algn="ctr" fontAlgn="t">
                        <a:defRPr sz="1600">
                          <a:solidFill>
                            <a:srgbClr val="FFFFFF"/>
                          </a:solidFill>
                        </a:defRPr>
                      </a:pPr>
                      <a:r>
                        <a:rPr sz="1400" dirty="0"/>
                        <a:t>Per Table</a:t>
                      </a:r>
                      <a:endParaRPr lang="en-US" sz="14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529123">
                <a:tc>
                  <a:txBody>
                    <a:bodyPr/>
                    <a:lstStyle/>
                    <a:p>
                      <a:pPr algn="ctr" fontAlgn="t">
                        <a:defRPr sz="1600">
                          <a:solidFill>
                            <a:schemeClr val="tx1"/>
                          </a:solidFill>
                        </a:defRPr>
                      </a:pPr>
                      <a:r>
                        <a:rPr lang="en-US" sz="1400" dirty="0"/>
                        <a:t>{{</a:t>
                      </a:r>
                      <a:r>
                        <a:rPr lang="en-US" sz="1400" dirty="0" err="1"/>
                        <a:t>col:bq</a:t>
                      </a:r>
                      <a:r>
                        <a:rPr lang="en-US" sz="1400" dirty="0"/>
                        <a:t>--</a:t>
                      </a:r>
                      <a:r>
                        <a:rPr lang="en-US" sz="1400" dirty="0" err="1"/>
                        <a:t>databases_most_dml_tables.csv</a:t>
                      </a:r>
                      <a:r>
                        <a:rPr lang="en-US" sz="1400" dirty="0"/>
                        <a:t>[1]}}</a:t>
                      </a: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400" dirty="0"/>
                        <a:t>{{</a:t>
                      </a:r>
                      <a:r>
                        <a:rPr lang="en-US" sz="1400" dirty="0" err="1"/>
                        <a:t>col:bq</a:t>
                      </a:r>
                      <a:r>
                        <a:rPr lang="en-US" sz="1400" dirty="0"/>
                        <a:t>--</a:t>
                      </a:r>
                      <a:r>
                        <a:rPr lang="en-US" sz="1400" dirty="0" err="1"/>
                        <a:t>databases_most_dml_tables.csv</a:t>
                      </a:r>
                      <a:r>
                        <a:rPr lang="en-US" sz="1400" dirty="0"/>
                        <a:t>[2]}}</a:t>
                      </a: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5" name="Rectangle 4">
            <a:extLst>
              <a:ext uri="{FF2B5EF4-FFF2-40B4-BE49-F238E27FC236}">
                <a16:creationId xmlns:a16="http://schemas.microsoft.com/office/drawing/2014/main" id="{E1DD5D26-E062-ED44-BA39-39C5CF3E2E40}"/>
              </a:ext>
            </a:extLst>
          </p:cNvPr>
          <p:cNvSpPr/>
          <p:nvPr/>
        </p:nvSpPr>
        <p:spPr>
          <a:xfrm>
            <a:off x="7315200" y="3392488"/>
            <a:ext cx="4305300" cy="267784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a:ln>
                  <a:noFill/>
                </a:ln>
                <a:solidFill>
                  <a:srgbClr val="384951"/>
                </a:solidFill>
                <a:effectLst/>
                <a:uLnTx/>
                <a:uFillTx/>
                <a:latin typeface="Arial" panose="020B0604020202020204"/>
                <a:ea typeface="+mn-ea"/>
                <a:cs typeface="+mn-cs"/>
              </a:rPr>
              <a:t>Headline placeholder</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1" i="0" u="none" strike="noStrike" kern="1200" cap="none" spc="0" normalizeH="0" baseline="0" noProof="0">
                <a:ln>
                  <a:noFill/>
                </a:ln>
                <a:solidFill>
                  <a:srgbClr val="6B767D"/>
                </a:solidFill>
                <a:effectLst/>
                <a:uLnTx/>
                <a:uFillTx/>
                <a:latin typeface="Arial" panose="020B0604020202020204"/>
                <a:ea typeface="+mn-ea"/>
                <a:cs typeface="+mn-cs"/>
              </a:rPr>
              <a:t>Suspendisse non magna ut risus posuere egestas ut vel nibh. </a:t>
            </a: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Cras ut ligula auctor, feugiat leo eget, imperdiet orci. Vivamus gravida ac nibh vel rutrum. Mauris vel nulla elementum, facilisis neque at, malesuada ex. Cras nec volutpat sapien. Nunc commodo sapien ut ante laoreet molestie vitae quis magna. Curabitur at convallis enim. </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Nam ac ornare ex, interdum lobortis erat. Vivamus condimentum justo eu enim sodales, ac blandit lorem tempus. In tincidunt ornare elit, quis hendrerit ligula hendrerit nec. Suspendisse potenti.</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38658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205394" y="1824080"/>
            <a:ext cx="3496381"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a:ln>
                  <a:noFill/>
                </a:ln>
                <a:solidFill>
                  <a:schemeClr val="bg1"/>
                </a:solidFill>
                <a:effectLst/>
                <a:uLnTx/>
                <a:uFillTx/>
                <a:latin typeface="Arial" pitchFamily="34" charset="0"/>
                <a:ea typeface="+mn-ea"/>
                <a:cs typeface="Arial" pitchFamily="34" charset="0"/>
              </a:rPr>
              <a:t>Primary Indexes</a:t>
            </a:r>
          </a:p>
          <a:p>
            <a:pPr lvl="0">
              <a:spcAft>
                <a:spcPts val="300"/>
              </a:spcAft>
              <a:defRPr sz="1200">
                <a:solidFill>
                  <a:srgbClr val="6B767D"/>
                </a:solidFill>
                <a:latin typeface="Arial"/>
              </a:defRPr>
            </a:pPr>
            <a:r>
              <a:rPr lang="en-PH" sz="1400">
                <a:solidFill>
                  <a:schemeClr val="bg2"/>
                </a:solidFill>
                <a:latin typeface="Arial"/>
              </a:rPr>
              <a:t>41,744 UPI Defined</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205396" y="2784022"/>
            <a:ext cx="3496382" cy="116185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Table Structures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57,670 SET Tables out of 85,104 (67%)</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0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544 Join Indexes</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205396" y="4128684"/>
            <a:ext cx="3496379" cy="116185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a:solidFill>
                  <a:schemeClr val="bg1"/>
                </a:solidFill>
                <a:latin typeface="Arial" pitchFamily="34" charset="0"/>
                <a:cs typeface="Arial" pitchFamily="34" charset="0"/>
              </a:rPr>
              <a:t>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5,158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3,618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246 Foreign Key Constraints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428115" y="1824080"/>
            <a:ext cx="2906868"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a:solidFill>
                  <a:schemeClr val="bg1"/>
                </a:solidFill>
                <a:latin typeface="Arial" pitchFamily="34" charset="0"/>
                <a:cs typeface="Arial" pitchFamily="34" charset="0"/>
              </a:rPr>
              <a:t>Column</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Formatting</a:t>
            </a:r>
          </a:p>
          <a:p>
            <a:pPr lvl="0">
              <a:spcAft>
                <a:spcPts val="300"/>
              </a:spcAft>
              <a:defRPr sz="1200">
                <a:solidFill>
                  <a:srgbClr val="6B767D"/>
                </a:solidFill>
                <a:latin typeface="Arial"/>
              </a:defRPr>
            </a:pPr>
            <a:r>
              <a:rPr lang="en-PH" sz="1400">
                <a:solidFill>
                  <a:schemeClr val="bg2"/>
                </a:solidFill>
                <a:latin typeface="Arial"/>
              </a:rPr>
              <a:t>1,331,017 Column Formats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445090" y="2876165"/>
            <a:ext cx="2889893"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a:solidFill>
                  <a:schemeClr val="bg1"/>
                </a:solidFill>
                <a:latin typeface="Arial" pitchFamily="34" charset="0"/>
                <a:cs typeface="Arial" pitchFamily="34" charset="0"/>
              </a:rPr>
              <a:t>Partitioning</a:t>
            </a:r>
          </a:p>
          <a:p>
            <a:pPr lvl="0">
              <a:spcAft>
                <a:spcPts val="300"/>
              </a:spcAft>
              <a:defRPr sz="1200">
                <a:solidFill>
                  <a:srgbClr val="384951"/>
                </a:solidFill>
                <a:latin typeface="Arial"/>
              </a:defRPr>
            </a:pPr>
            <a:r>
              <a:rPr lang="en-PH" sz="1400">
                <a:solidFill>
                  <a:schemeClr val="bg2"/>
                </a:solidFill>
                <a:latin typeface="Arial"/>
              </a:rPr>
              <a:t>5,041 PPI Defined</a:t>
            </a:r>
          </a:p>
        </p:txBody>
      </p:sp>
      <p:sp>
        <p:nvSpPr>
          <p:cNvPr id="129" name="TextBox 128">
            <a:extLst>
              <a:ext uri="{FF2B5EF4-FFF2-40B4-BE49-F238E27FC236}">
                <a16:creationId xmlns:a16="http://schemas.microsoft.com/office/drawing/2014/main" id="{6A70078A-90A7-D547-B165-328287D2C831}"/>
              </a:ext>
            </a:extLst>
          </p:cNvPr>
          <p:cNvSpPr txBox="1"/>
          <p:nvPr/>
        </p:nvSpPr>
        <p:spPr>
          <a:xfrm>
            <a:off x="8435817" y="3791990"/>
            <a:ext cx="2906868" cy="2177519"/>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198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1,224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2,800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428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2,189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386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534 Geospatial</a:t>
            </a:r>
          </a:p>
        </p:txBody>
      </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387234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2" name="TextBox 31">
            <a:extLst>
              <a:ext uri="{FF2B5EF4-FFF2-40B4-BE49-F238E27FC236}">
                <a16:creationId xmlns:a16="http://schemas.microsoft.com/office/drawing/2014/main" id="{C29C24EE-D5F7-1D4F-9B4A-F10F8E77119F}"/>
              </a:ext>
            </a:extLst>
          </p:cNvPr>
          <p:cNvSpPr txBox="1"/>
          <p:nvPr/>
        </p:nvSpPr>
        <p:spPr>
          <a:xfrm>
            <a:off x="8428115" y="182408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8445090" y="2876165"/>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[1:2]}} UPI Defined</a:t>
            </a:r>
          </a:p>
        </p:txBody>
      </p:sp>
      <p:sp>
        <p:nvSpPr>
          <p:cNvPr id="36" name="Rectangle 35">
            <a:extLst>
              <a:ext uri="{FF2B5EF4-FFF2-40B4-BE49-F238E27FC236}">
                <a16:creationId xmlns:a16="http://schemas.microsoft.com/office/drawing/2014/main" id="{ABFCB377-01D4-334E-9AA6-EE78A88431E4}"/>
              </a:ext>
            </a:extLst>
          </p:cNvPr>
          <p:cNvSpPr/>
          <p:nvPr/>
        </p:nvSpPr>
        <p:spPr>
          <a:xfrm>
            <a:off x="8433516" y="4228585"/>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38" name="Rectangle 37">
            <a:extLst>
              <a:ext uri="{FF2B5EF4-FFF2-40B4-BE49-F238E27FC236}">
                <a16:creationId xmlns:a16="http://schemas.microsoft.com/office/drawing/2014/main" id="{53A8BFAE-AD7B-6F49-89B3-A8D3FEBEA7A4}"/>
              </a:ext>
            </a:extLst>
          </p:cNvPr>
          <p:cNvSpPr/>
          <p:nvPr/>
        </p:nvSpPr>
        <p:spPr>
          <a:xfrm>
            <a:off x="8433516" y="3220947"/>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8433514" y="2169560"/>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8435817" y="3873506"/>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Tree>
    <p:custDataLst>
      <p:tags r:id="rId1"/>
    </p:custDataLst>
    <p:extLst>
      <p:ext uri="{BB962C8B-B14F-4D97-AF65-F5344CB8AC3E}">
        <p14:creationId xmlns:p14="http://schemas.microsoft.com/office/powerpoint/2010/main" val="193006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
        <p:cNvGrpSpPr/>
        <p:nvPr/>
      </p:nvGrpSpPr>
      <p:grpSpPr>
        <a:xfrm>
          <a:off x="0" y="0"/>
          <a:ext cx="0" cy="0"/>
          <a:chOff x="0" y="0"/>
          <a:chExt cx="0" cy="0"/>
        </a:xfrm>
      </p:grpSpPr>
      <p:pic>
        <p:nvPicPr>
          <p:cNvPr id="23" name="Picture 22" descr="A picture containing water, aquatic mammal, mammal, whale&#10;&#10;Description automatically generated">
            <a:extLst>
              <a:ext uri="{FF2B5EF4-FFF2-40B4-BE49-F238E27FC236}">
                <a16:creationId xmlns:a16="http://schemas.microsoft.com/office/drawing/2014/main" id="{487C29DA-1DDA-4E47-83CC-9CC7CD51FE4C}"/>
              </a:ext>
            </a:extLst>
          </p:cNvPr>
          <p:cNvPicPr>
            <a:picLocks noChangeAspect="1"/>
          </p:cNvPicPr>
          <p:nvPr/>
        </p:nvPicPr>
        <p:blipFill rotWithShape="1">
          <a:blip r:embed="rId4"/>
          <a:srcRect t="10673" b="14327"/>
          <a:stretch/>
        </p:blipFill>
        <p:spPr>
          <a:xfrm>
            <a:off x="0" y="1"/>
            <a:ext cx="12192000" cy="6857999"/>
          </a:xfrm>
          <a:prstGeom prst="rect">
            <a:avLst/>
          </a:prstGeom>
        </p:spPr>
      </p:pic>
      <p:sp>
        <p:nvSpPr>
          <p:cNvPr id="27" name="Rectangle 26">
            <a:extLst>
              <a:ext uri="{FF2B5EF4-FFF2-40B4-BE49-F238E27FC236}">
                <a16:creationId xmlns:a16="http://schemas.microsoft.com/office/drawing/2014/main" id="{33DB2467-783D-CD4A-B863-52AC47E44D60}"/>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092932" y="1610074"/>
            <a:ext cx="3156168"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a:ln>
                  <a:noFill/>
                </a:ln>
                <a:solidFill>
                  <a:schemeClr val="bg1"/>
                </a:solidFill>
                <a:effectLst/>
                <a:uLnTx/>
                <a:uFillTx/>
                <a:latin typeface="Arial" pitchFamily="34" charset="0"/>
                <a:ea typeface="+mn-ea"/>
                <a:cs typeface="Arial" pitchFamily="34" charset="0"/>
              </a:rPr>
              <a:t>Primary Indexes</a:t>
            </a:r>
          </a:p>
          <a:p>
            <a:pPr lvl="0">
              <a:spcAft>
                <a:spcPts val="600"/>
              </a:spcAft>
              <a:defRPr sz="1200">
                <a:solidFill>
                  <a:srgbClr val="6B767D"/>
                </a:solidFill>
                <a:latin typeface="Arial"/>
              </a:defRPr>
            </a:pPr>
            <a:r>
              <a:rPr lang="en-PH" sz="1200">
                <a:solidFill>
                  <a:schemeClr val="bg2"/>
                </a:solidFill>
                <a:latin typeface="Arial"/>
              </a:rPr>
              <a:t>Not having PI will require complete </a:t>
            </a:r>
            <a:r>
              <a:rPr lang="en-PH" sz="1200" err="1">
                <a:solidFill>
                  <a:schemeClr val="bg2"/>
                </a:solidFill>
                <a:latin typeface="Arial"/>
              </a:rPr>
              <a:t>remodelling</a:t>
            </a:r>
            <a:r>
              <a:rPr lang="en-PH" sz="1200">
                <a:solidFill>
                  <a:schemeClr val="bg2"/>
                </a:solidFill>
                <a:latin typeface="Arial"/>
              </a:rPr>
              <a:t> and will dramatically reduce performance especially for tactical queries.</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092934" y="2841191"/>
            <a:ext cx="3233284" cy="142346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a:solidFill>
                  <a:schemeClr val="bg1"/>
                </a:solidFill>
                <a:latin typeface="Arial" pitchFamily="34" charset="0"/>
                <a:cs typeface="Arial" pitchFamily="34" charset="0"/>
              </a:rPr>
              <a:t>Table</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Structures</a:t>
            </a:r>
          </a:p>
          <a:p>
            <a:pPr marL="171450" lvl="0" indent="-171450">
              <a:spcAft>
                <a:spcPts val="1200"/>
              </a:spcAft>
              <a:buFont typeface="Arial" panose="020B0604020202020204" pitchFamily="34" charset="0"/>
              <a:buChar char="•"/>
              <a:defRPr sz="1200">
                <a:solidFill>
                  <a:srgbClr val="384951"/>
                </a:solidFill>
                <a:latin typeface="Arial"/>
              </a:defRPr>
            </a:pPr>
            <a:r>
              <a:rPr lang="en-PH" sz="1200">
                <a:solidFill>
                  <a:schemeClr val="bg2"/>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a:solidFill>
                  <a:schemeClr val="bg2"/>
                </a:solidFill>
                <a:latin typeface="Arial"/>
              </a:rPr>
              <a:t>Global Temporary tables will need to be handled in the ETL as well</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092934" y="4557055"/>
            <a:ext cx="3189216" cy="1084912"/>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a:solidFill>
                  <a:schemeClr val="bg1"/>
                </a:solidFill>
                <a:latin typeface="Arial" pitchFamily="34" charset="0"/>
                <a:cs typeface="Arial" pitchFamily="34" charset="0"/>
              </a:rPr>
              <a:t>Constraints</a:t>
            </a:r>
          </a:p>
          <a:p>
            <a:pPr lvl="0">
              <a:spcAft>
                <a:spcPts val="600"/>
              </a:spcAft>
              <a:defRPr sz="1200">
                <a:solidFill>
                  <a:srgbClr val="6B767D"/>
                </a:solidFill>
                <a:latin typeface="Arial"/>
              </a:defRPr>
            </a:pPr>
            <a:r>
              <a:rPr lang="en-PH" sz="1200">
                <a:solidFill>
                  <a:schemeClr val="bg2"/>
                </a:solidFill>
                <a:latin typeface="Arial"/>
              </a:rPr>
              <a:t>All the constraints handled by the database would need to be handled by ETL which will significantly increase ETL effort and it can cause reconciliation issues.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117348" y="1610074"/>
            <a:ext cx="3207342" cy="938719"/>
          </a:xfrm>
          <a:prstGeom prst="rect">
            <a:avLst/>
          </a:prstGeom>
          <a:noFill/>
        </p:spPr>
        <p:txBody>
          <a:bodyPr wrap="square" lIns="0" tIns="0" rIns="0" bIns="0" rtlCol="0">
            <a:spAutoFit/>
          </a:bodyPr>
          <a:lstStyle/>
          <a:p>
            <a:pPr marL="0" marR="0" lvl="0" indent="0" algn="l" defTabSz="914400" rtl="0" eaLnBrk="1" fontAlgn="auto" latinLnBrk="0" hangingPunct="1">
              <a:spcAft>
                <a:spcPts val="600"/>
              </a:spcAft>
              <a:buClrTx/>
              <a:buSzTx/>
              <a:buFontTx/>
              <a:buNone/>
              <a:tabLst/>
              <a:defRPr/>
            </a:pPr>
            <a:r>
              <a:rPr lang="en-GB" sz="2000" b="1">
                <a:solidFill>
                  <a:schemeClr val="bg1"/>
                </a:solidFill>
                <a:latin typeface="Arial" pitchFamily="34" charset="0"/>
                <a:cs typeface="Arial" pitchFamily="34" charset="0"/>
              </a:rPr>
              <a:t>Column</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Formatting</a:t>
            </a:r>
          </a:p>
          <a:p>
            <a:pPr lvl="0">
              <a:spcAft>
                <a:spcPts val="600"/>
              </a:spcAft>
              <a:defRPr sz="1200">
                <a:solidFill>
                  <a:srgbClr val="6B767D"/>
                </a:solidFill>
                <a:latin typeface="Arial"/>
              </a:defRPr>
            </a:pPr>
            <a:r>
              <a:rPr lang="en-PH" sz="1200">
                <a:solidFill>
                  <a:schemeClr val="bg2"/>
                </a:solidFill>
                <a:latin typeface="Arial"/>
              </a:rPr>
              <a:t>Column Formatting allows you to control data type precision and if not handled properly in the ETL logic can cause reconciliation issues.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117348" y="2948912"/>
            <a:ext cx="3194952" cy="112338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a:solidFill>
                  <a:schemeClr val="bg1"/>
                </a:solidFill>
                <a:latin typeface="Arial" pitchFamily="34" charset="0"/>
                <a:cs typeface="Arial" pitchFamily="34" charset="0"/>
              </a:rPr>
              <a:t>Partitioning</a:t>
            </a:r>
          </a:p>
          <a:p>
            <a:pPr lvl="0">
              <a:spcAft>
                <a:spcPts val="600"/>
              </a:spcAft>
              <a:defRPr sz="1200">
                <a:solidFill>
                  <a:srgbClr val="384951"/>
                </a:solidFill>
                <a:latin typeface="Arial"/>
              </a:defRPr>
            </a:pPr>
            <a:r>
              <a:rPr lang="en-PH" sz="1200">
                <a:solidFill>
                  <a:schemeClr val="bg2"/>
                </a:solidFill>
                <a:latin typeface="Arial"/>
              </a:rPr>
              <a:t>Multi-level partitioning available in Teradata is missing in other databases which will result</a:t>
            </a:r>
            <a:br>
              <a:rPr lang="en-PH" sz="1200">
                <a:solidFill>
                  <a:schemeClr val="bg2"/>
                </a:solidFill>
                <a:latin typeface="Arial"/>
              </a:rPr>
            </a:br>
            <a:r>
              <a:rPr lang="en-PH" sz="1200">
                <a:solidFill>
                  <a:schemeClr val="bg2"/>
                </a:solidFill>
                <a:latin typeface="Arial"/>
              </a:rPr>
              <a:t>in significantly worse performance for partitioned queries.</a:t>
            </a:r>
          </a:p>
        </p:txBody>
      </p:sp>
      <p:sp>
        <p:nvSpPr>
          <p:cNvPr id="129" name="TextBox 128">
            <a:extLst>
              <a:ext uri="{FF2B5EF4-FFF2-40B4-BE49-F238E27FC236}">
                <a16:creationId xmlns:a16="http://schemas.microsoft.com/office/drawing/2014/main" id="{6A70078A-90A7-D547-B165-328287D2C831}"/>
              </a:ext>
            </a:extLst>
          </p:cNvPr>
          <p:cNvSpPr txBox="1"/>
          <p:nvPr/>
        </p:nvSpPr>
        <p:spPr>
          <a:xfrm>
            <a:off x="8117348" y="4287750"/>
            <a:ext cx="3200290" cy="135421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a:solidFill>
                  <a:schemeClr val="bg1"/>
                </a:solidFill>
                <a:latin typeface="Arial" pitchFamily="34" charset="0"/>
                <a:cs typeface="Arial" pitchFamily="34" charset="0"/>
              </a:rPr>
              <a:t>Special</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Data</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Types</a:t>
            </a:r>
          </a:p>
          <a:p>
            <a:pPr lvl="0">
              <a:spcAft>
                <a:spcPts val="600"/>
              </a:spcAft>
              <a:defRPr sz="1200">
                <a:solidFill>
                  <a:srgbClr val="6B767D"/>
                </a:solidFill>
                <a:latin typeface="Arial"/>
              </a:defRPr>
            </a:pPr>
            <a:r>
              <a:rPr lang="en-PH" sz="1200">
                <a:solidFill>
                  <a:schemeClr val="bg2"/>
                </a:solidFill>
                <a:latin typeface="Arial"/>
              </a:rPr>
              <a:t>These data types provide specialized business capabilities such as Time Series, Geospatial, Temporal, Unstructured Data processing. Absence of the data types will make it really difficult to provide these business capabilities.</a:t>
            </a:r>
          </a:p>
        </p:txBody>
      </p:sp>
      <p:sp>
        <p:nvSpPr>
          <p:cNvPr id="21" name="Arc 20">
            <a:extLst>
              <a:ext uri="{FF2B5EF4-FFF2-40B4-BE49-F238E27FC236}">
                <a16:creationId xmlns:a16="http://schemas.microsoft.com/office/drawing/2014/main" id="{DE724316-5AA8-BE4A-B0B1-4809B8B41488}"/>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254719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963706" y="1095572"/>
            <a:ext cx="10109947" cy="715294"/>
          </a:xfrm>
        </p:spPr>
        <p:txBody>
          <a:bodyPr anchor="b">
            <a:normAutofit/>
          </a:bodyPr>
          <a:lstStyle/>
          <a:p>
            <a:r>
              <a:rPr lang="en-US" sz="4000">
                <a:solidFill>
                  <a:schemeClr val="bg1"/>
                </a:solidFill>
                <a:latin typeface="Arial"/>
                <a:cs typeface="Arial"/>
              </a:rPr>
              <a:t>Vantage Value Delivery </a:t>
            </a:r>
          </a:p>
        </p:txBody>
      </p:sp>
      <p:sp>
        <p:nvSpPr>
          <p:cNvPr id="7" name="Text Placeholder 6">
            <a:extLst>
              <a:ext uri="{FF2B5EF4-FFF2-40B4-BE49-F238E27FC236}">
                <a16:creationId xmlns:a16="http://schemas.microsoft.com/office/drawing/2014/main" id="{F38F3850-E57C-41D5-BA1C-FCDF0760CE16}"/>
              </a:ext>
            </a:extLst>
          </p:cNvPr>
          <p:cNvSpPr>
            <a:spLocks noGrp="1"/>
          </p:cNvSpPr>
          <p:nvPr>
            <p:ph type="body" sz="quarter" idx="11"/>
          </p:nvPr>
        </p:nvSpPr>
        <p:spPr>
          <a:xfrm>
            <a:off x="962964" y="1817590"/>
            <a:ext cx="10109947" cy="479619"/>
          </a:xfrm>
        </p:spPr>
        <p:txBody>
          <a:bodyPr vert="horz" lIns="0" tIns="0" rIns="0" bIns="0" rtlCol="0" anchor="t">
            <a:normAutofit/>
          </a:bodyPr>
          <a:lstStyle/>
          <a:p>
            <a:pPr>
              <a:lnSpc>
                <a:spcPct val="110000"/>
              </a:lnSpc>
            </a:pPr>
            <a:endParaRPr lang="en-US">
              <a:solidFill>
                <a:schemeClr val="bg2"/>
              </a:solidFill>
              <a:cs typeface="Arial"/>
            </a:endParaRP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962964" y="3313565"/>
            <a:ext cx="3238948" cy="1494327"/>
          </a:xfrm>
        </p:spPr>
        <p:txBody>
          <a:bodyPr vert="horz" lIns="0" tIns="0" rIns="0" bIns="0" rtlCol="0" anchor="t">
            <a:normAutofit lnSpcReduction="10000"/>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endParaRPr lang="en-US" sz="1800">
              <a:solidFill>
                <a:schemeClr val="bg1"/>
              </a:solidFill>
              <a:cs typeface="Arial"/>
            </a:endParaRPr>
          </a:p>
          <a:p>
            <a:pPr>
              <a:lnSpc>
                <a:spcPct val="100000"/>
              </a:lnSpc>
              <a:spcBef>
                <a:spcPts val="500"/>
              </a:spcBef>
            </a:pPr>
            <a:r>
              <a:rPr lang="en-US" sz="1800">
                <a:solidFill>
                  <a:schemeClr val="bg1"/>
                </a:solidFill>
              </a:rPr>
              <a:t>Quotas and Limits</a:t>
            </a:r>
            <a:endParaRPr lang="en-US" sz="1800">
              <a:solidFill>
                <a:schemeClr val="bg1"/>
              </a:solidFill>
              <a:cs typeface="Arial"/>
            </a:endParaRPr>
          </a:p>
          <a:p>
            <a:pPr>
              <a:lnSpc>
                <a:spcPct val="100000"/>
              </a:lnSpc>
              <a:spcBef>
                <a:spcPts val="500"/>
              </a:spcBef>
            </a:pPr>
            <a:r>
              <a:rPr lang="en-US" sz="1800">
                <a:solidFill>
                  <a:schemeClr val="bg1"/>
                </a:solidFill>
              </a:rPr>
              <a:t>Schema</a:t>
            </a:r>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145446" y="3313565"/>
            <a:ext cx="2876091" cy="1293277"/>
          </a:xfrm>
          <a:prstGeom prst="rect">
            <a:avLst/>
          </a:prstGeom>
        </p:spPr>
        <p:txBody>
          <a:bodyPr vert="horz" lIns="0" tIns="0" rIns="0" bIns="0" rtlCol="0" anchor="t">
            <a:normAutofit/>
          </a:bodyPr>
          <a:lstStyle/>
          <a:p>
            <a:pPr>
              <a:spcBef>
                <a:spcPts val="500"/>
              </a:spcBef>
            </a:pPr>
            <a:r>
              <a:rPr lang="en-US">
                <a:solidFill>
                  <a:schemeClr val="bg1"/>
                </a:solidFill>
              </a:rPr>
              <a:t>Leads to successful migration decisions</a:t>
            </a:r>
            <a:endParaRPr lang="en-US">
              <a:solidFill>
                <a:schemeClr val="bg1"/>
              </a:solidFill>
              <a:cs typeface="Arial"/>
            </a:endParaRPr>
          </a:p>
        </p:txBody>
      </p:sp>
      <p:grpSp>
        <p:nvGrpSpPr>
          <p:cNvPr id="4" name="Group 3">
            <a:extLst>
              <a:ext uri="{FF2B5EF4-FFF2-40B4-BE49-F238E27FC236}">
                <a16:creationId xmlns:a16="http://schemas.microsoft.com/office/drawing/2014/main" id="{C75FEDDE-8812-6647-8AF6-07FF2354A7F3}"/>
              </a:ext>
            </a:extLst>
          </p:cNvPr>
          <p:cNvGrpSpPr/>
          <p:nvPr/>
        </p:nvGrpSpPr>
        <p:grpSpPr>
          <a:xfrm>
            <a:off x="962964"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145446"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2E4EC34-8BAC-9C4F-9A97-5FB6884F95BF}"/>
              </a:ext>
            </a:extLst>
          </p:cNvPr>
          <p:cNvGrpSpPr/>
          <p:nvPr/>
        </p:nvGrpSpPr>
        <p:grpSpPr>
          <a:xfrm>
            <a:off x="571499" y="1972789"/>
            <a:ext cx="5524501" cy="3273767"/>
            <a:chOff x="571499" y="1972789"/>
            <a:chExt cx="5524501" cy="3273767"/>
          </a:xfrm>
        </p:grpSpPr>
        <p:grpSp>
          <p:nvGrpSpPr>
            <p:cNvPr id="2" name="Group 1">
              <a:extLst>
                <a:ext uri="{FF2B5EF4-FFF2-40B4-BE49-F238E27FC236}">
                  <a16:creationId xmlns:a16="http://schemas.microsoft.com/office/drawing/2014/main" id="{109BD22F-27BD-924E-A2F0-AA23BEFFFA26}"/>
                </a:ext>
              </a:extLst>
            </p:cNvPr>
            <p:cNvGrpSpPr/>
            <p:nvPr/>
          </p:nvGrpSpPr>
          <p:grpSpPr>
            <a:xfrm>
              <a:off x="1313825" y="2317430"/>
              <a:ext cx="4039848" cy="524709"/>
              <a:chOff x="1660229" y="2280365"/>
              <a:chExt cx="2852358" cy="524709"/>
            </a:xfrm>
          </p:grpSpPr>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1660229" y="2280365"/>
                <a:ext cx="2852357"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1660229" y="2295355"/>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4512587" y="2295355"/>
                <a:ext cx="0"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499" y="2899534"/>
              <a:ext cx="2672142"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1296307" cy="1898840"/>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20000"/>
                  </a:lnSpc>
                  <a:spcBef>
                    <a:spcPts val="1000"/>
                  </a:spcBef>
                </a:pPr>
                <a:r>
                  <a:rPr lang="en-US" sz="12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3"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20000"/>
                  </a:lnSpc>
                  <a:spcBef>
                    <a:spcPts val="1000"/>
                  </a:spcBef>
                </a:pPr>
                <a:r>
                  <a:rPr lang="en-US" sz="12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571501" y="3999796"/>
                <a:ext cx="259260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0" y="2979588"/>
              <a:ext cx="2672142" cy="271799"/>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1947333" y="3347716"/>
              <a:ext cx="1296308" cy="1898840"/>
              <a:chOff x="571497" y="3811642"/>
              <a:chExt cx="2592617"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20000"/>
                  </a:lnSpc>
                  <a:spcBef>
                    <a:spcPts val="1000"/>
                  </a:spcBef>
                </a:pPr>
                <a:r>
                  <a:rPr lang="en-US" sz="12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20000"/>
                  </a:lnSpc>
                  <a:spcBef>
                    <a:spcPts val="1000"/>
                  </a:spcBef>
                </a:pPr>
                <a:r>
                  <a:rPr lang="en-US" sz="12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571497" y="3999796"/>
                <a:ext cx="2592615"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3423856" y="3347716"/>
              <a:ext cx="1296308" cy="1898840"/>
              <a:chOff x="571497" y="3811642"/>
              <a:chExt cx="2592617"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20000"/>
                  </a:lnSpc>
                  <a:spcBef>
                    <a:spcPts val="1000"/>
                  </a:spcBef>
                </a:pPr>
                <a:r>
                  <a:rPr lang="en-US" sz="12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20000"/>
                  </a:lnSpc>
                  <a:spcBef>
                    <a:spcPts val="1000"/>
                  </a:spcBef>
                </a:pPr>
                <a:r>
                  <a:rPr lang="en-US" sz="12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571497" y="3999796"/>
                <a:ext cx="2592615"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4799693" y="3347716"/>
              <a:ext cx="1296307" cy="1898840"/>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3"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20000"/>
                  </a:lnSpc>
                  <a:spcBef>
                    <a:spcPts val="1000"/>
                  </a:spcBef>
                </a:pPr>
                <a:r>
                  <a:rPr lang="en-US" sz="12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20000"/>
                  </a:lnSpc>
                  <a:spcBef>
                    <a:spcPts val="1000"/>
                  </a:spcBef>
                </a:pPr>
                <a:r>
                  <a:rPr lang="en-US" sz="12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571501" y="3999796"/>
                <a:ext cx="2592613"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3423857" y="2979588"/>
              <a:ext cx="2672142" cy="271799"/>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3423857" y="2902936"/>
              <a:ext cx="2672141"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2036808" y="1972789"/>
              <a:ext cx="2593879"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1904" r="55130" b="11478"/>
            <a:stretch/>
          </p:blipFill>
          <p:spPr bwMode="auto">
            <a:xfrm>
              <a:off x="2203555" y="2087425"/>
              <a:ext cx="483219" cy="439706"/>
            </a:xfrm>
            <a:prstGeom prst="rect">
              <a:avLst/>
            </a:prstGeom>
            <a:noFill/>
            <a:extLst>
              <a:ext uri="{909E8E84-426E-40DD-AFC4-6F175D3DCCD1}">
                <a14:hiddenFill xmlns:a14="http://schemas.microsoft.com/office/drawing/2010/main">
                  <a:solidFill>
                    <a:srgbClr val="FFFFFF"/>
                  </a:solidFill>
                </a14:hiddenFill>
              </a:ext>
            </a:extLst>
          </p:spPr>
        </p:pic>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2746733" y="2159719"/>
              <a:ext cx="178146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BigQuery Service</a:t>
              </a:r>
            </a:p>
          </p:txBody>
        </p:sp>
      </p:grpSp>
      <p:grpSp>
        <p:nvGrpSpPr>
          <p:cNvPr id="56" name="Group 55">
            <a:extLst>
              <a:ext uri="{FF2B5EF4-FFF2-40B4-BE49-F238E27FC236}">
                <a16:creationId xmlns:a16="http://schemas.microsoft.com/office/drawing/2014/main" id="{182565AE-418D-244F-A920-46DF5BCBEC2A}"/>
              </a:ext>
            </a:extLst>
          </p:cNvPr>
          <p:cNvGrpSpPr/>
          <p:nvPr/>
        </p:nvGrpSpPr>
        <p:grpSpPr>
          <a:xfrm>
            <a:off x="6152017" y="1630119"/>
            <a:ext cx="5446877" cy="3592729"/>
            <a:chOff x="571498" y="1917794"/>
            <a:chExt cx="10893755" cy="4293939"/>
          </a:xfrm>
        </p:grpSpPr>
        <p:cxnSp>
          <p:nvCxnSpPr>
            <p:cNvPr id="58" name="Connector: Elbow 6">
              <a:extLst>
                <a:ext uri="{FF2B5EF4-FFF2-40B4-BE49-F238E27FC236}">
                  <a16:creationId xmlns:a16="http://schemas.microsoft.com/office/drawing/2014/main" id="{5F2115FC-3E45-B54E-A1EA-CD8478296AAF}"/>
                </a:ext>
              </a:extLst>
            </p:cNvPr>
            <p:cNvCxnSpPr>
              <a:cxnSpLocks/>
              <a:endCxn id="99" idx="1"/>
            </p:cNvCxnSpPr>
            <p:nvPr/>
          </p:nvCxnSpPr>
          <p:spPr>
            <a:xfrm rot="5400000" flipH="1" flipV="1">
              <a:off x="4248427" y="3505138"/>
              <a:ext cx="1364602" cy="530068"/>
            </a:xfrm>
            <a:prstGeom prst="bentConnector2">
              <a:avLst/>
            </a:prstGeom>
            <a:ln w="34925"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CE60552-D3B8-8749-B6F4-DDFA2C0814A3}"/>
                </a:ext>
              </a:extLst>
            </p:cNvPr>
            <p:cNvCxnSpPr>
              <a:cxnSpLocks/>
            </p:cNvCxnSpPr>
            <p:nvPr/>
          </p:nvCxnSpPr>
          <p:spPr>
            <a:xfrm>
              <a:off x="2213676" y="4551775"/>
              <a:ext cx="668050" cy="0"/>
            </a:xfrm>
            <a:prstGeom prst="straightConnector1">
              <a:avLst/>
            </a:prstGeom>
            <a:ln w="34925"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6">
              <a:extLst>
                <a:ext uri="{FF2B5EF4-FFF2-40B4-BE49-F238E27FC236}">
                  <a16:creationId xmlns:a16="http://schemas.microsoft.com/office/drawing/2014/main" id="{2178E075-68AD-AD4B-8392-B2D650A9EBB1}"/>
                </a:ext>
              </a:extLst>
            </p:cNvPr>
            <p:cNvCxnSpPr>
              <a:cxnSpLocks/>
              <a:endCxn id="95" idx="1"/>
            </p:cNvCxnSpPr>
            <p:nvPr/>
          </p:nvCxnSpPr>
          <p:spPr>
            <a:xfrm rot="16200000" flipH="1">
              <a:off x="4507116" y="4841455"/>
              <a:ext cx="847224" cy="530068"/>
            </a:xfrm>
            <a:prstGeom prst="bentConnector2">
              <a:avLst/>
            </a:prstGeom>
            <a:ln w="34925"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8142AC9-A538-2849-AE15-70DBA3C608FA}"/>
                </a:ext>
              </a:extLst>
            </p:cNvPr>
            <p:cNvCxnSpPr>
              <a:cxnSpLocks/>
              <a:stCxn id="69" idx="3"/>
              <a:endCxn id="97" idx="1"/>
            </p:cNvCxnSpPr>
            <p:nvPr/>
          </p:nvCxnSpPr>
          <p:spPr>
            <a:xfrm>
              <a:off x="4526570" y="6017115"/>
              <a:ext cx="669192" cy="1434"/>
            </a:xfrm>
            <a:prstGeom prst="straightConnector1">
              <a:avLst/>
            </a:prstGeom>
            <a:ln w="34925"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10EAEB6-4993-6C46-9DBB-EC5478B64C1B}"/>
                </a:ext>
              </a:extLst>
            </p:cNvPr>
            <p:cNvCxnSpPr>
              <a:cxnSpLocks/>
              <a:endCxn id="80" idx="1"/>
            </p:cNvCxnSpPr>
            <p:nvPr/>
          </p:nvCxnSpPr>
          <p:spPr>
            <a:xfrm>
              <a:off x="6837939" y="3086436"/>
              <a:ext cx="672240" cy="1434"/>
            </a:xfrm>
            <a:prstGeom prst="straightConnector1">
              <a:avLst/>
            </a:prstGeom>
            <a:ln w="34925"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
              <a:extLst>
                <a:ext uri="{FF2B5EF4-FFF2-40B4-BE49-F238E27FC236}">
                  <a16:creationId xmlns:a16="http://schemas.microsoft.com/office/drawing/2014/main" id="{FC9EF245-4D6D-714B-9AC4-65601F638468}"/>
                </a:ext>
              </a:extLst>
            </p:cNvPr>
            <p:cNvCxnSpPr>
              <a:cxnSpLocks/>
            </p:cNvCxnSpPr>
            <p:nvPr/>
          </p:nvCxnSpPr>
          <p:spPr>
            <a:xfrm rot="16200000" flipH="1">
              <a:off x="8640472" y="3875151"/>
              <a:ext cx="1886716" cy="329186"/>
            </a:xfrm>
            <a:prstGeom prst="bentConnector3">
              <a:avLst>
                <a:gd name="adj1" fmla="val 99891"/>
              </a:avLst>
            </a:prstGeom>
            <a:ln w="34925"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
              <a:extLst>
                <a:ext uri="{FF2B5EF4-FFF2-40B4-BE49-F238E27FC236}">
                  <a16:creationId xmlns:a16="http://schemas.microsoft.com/office/drawing/2014/main" id="{7C5DEB33-5F3C-E345-B8A7-D22FEB00228E}"/>
                </a:ext>
              </a:extLst>
            </p:cNvPr>
            <p:cNvCxnSpPr>
              <a:cxnSpLocks/>
              <a:stCxn id="95" idx="3"/>
            </p:cNvCxnSpPr>
            <p:nvPr/>
          </p:nvCxnSpPr>
          <p:spPr>
            <a:xfrm flipV="1">
              <a:off x="6837939" y="5097340"/>
              <a:ext cx="2910484" cy="432761"/>
            </a:xfrm>
            <a:prstGeom prst="bentConnector3">
              <a:avLst>
                <a:gd name="adj1" fmla="val 89143"/>
              </a:avLst>
            </a:prstGeom>
            <a:ln w="34925"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79DCFAD6-F365-4E43-935E-C7E0155E4DE7}"/>
                </a:ext>
              </a:extLst>
            </p:cNvPr>
            <p:cNvGrpSpPr/>
            <p:nvPr/>
          </p:nvGrpSpPr>
          <p:grpSpPr>
            <a:xfrm>
              <a:off x="571498" y="1917794"/>
              <a:ext cx="10893755" cy="4293939"/>
              <a:chOff x="571498" y="1917794"/>
              <a:chExt cx="10893755" cy="4293939"/>
            </a:xfrm>
          </p:grpSpPr>
          <p:sp>
            <p:nvSpPr>
              <p:cNvPr id="69" name="Rounded Rectangle 68">
                <a:extLst>
                  <a:ext uri="{FF2B5EF4-FFF2-40B4-BE49-F238E27FC236}">
                    <a16:creationId xmlns:a16="http://schemas.microsoft.com/office/drawing/2014/main" id="{3D8C5AE3-A1BC-474A-92CB-E5863A2D8FD7}"/>
                  </a:ext>
                </a:extLst>
              </p:cNvPr>
              <p:cNvSpPr/>
              <p:nvPr/>
            </p:nvSpPr>
            <p:spPr>
              <a:xfrm>
                <a:off x="2884392" y="5823930"/>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1</a:t>
                </a:r>
              </a:p>
            </p:txBody>
          </p:sp>
          <p:sp>
            <p:nvSpPr>
              <p:cNvPr id="71" name="Rounded Rectangle 70">
                <a:extLst>
                  <a:ext uri="{FF2B5EF4-FFF2-40B4-BE49-F238E27FC236}">
                    <a16:creationId xmlns:a16="http://schemas.microsoft.com/office/drawing/2014/main" id="{3AADD677-51C8-2440-9D76-993F615795A1}"/>
                  </a:ext>
                </a:extLst>
              </p:cNvPr>
              <p:cNvSpPr/>
              <p:nvPr/>
            </p:nvSpPr>
            <p:spPr>
              <a:xfrm>
                <a:off x="9823075" y="4848987"/>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1</a:t>
                </a:r>
              </a:p>
            </p:txBody>
          </p:sp>
          <p:grpSp>
            <p:nvGrpSpPr>
              <p:cNvPr id="72" name="Group 71">
                <a:extLst>
                  <a:ext uri="{FF2B5EF4-FFF2-40B4-BE49-F238E27FC236}">
                    <a16:creationId xmlns:a16="http://schemas.microsoft.com/office/drawing/2014/main" id="{69D766F4-2A08-754F-B874-1158005FB68B}"/>
                  </a:ext>
                </a:extLst>
              </p:cNvPr>
              <p:cNvGrpSpPr/>
              <p:nvPr/>
            </p:nvGrpSpPr>
            <p:grpSpPr>
              <a:xfrm>
                <a:off x="5195762" y="1917794"/>
                <a:ext cx="1642178" cy="2340153"/>
                <a:chOff x="5195762" y="1917794"/>
                <a:chExt cx="1642178" cy="2340153"/>
              </a:xfrm>
            </p:grpSpPr>
            <p:sp>
              <p:nvSpPr>
                <p:cNvPr id="98" name="Rounded Rectangle 97">
                  <a:extLst>
                    <a:ext uri="{FF2B5EF4-FFF2-40B4-BE49-F238E27FC236}">
                      <a16:creationId xmlns:a16="http://schemas.microsoft.com/office/drawing/2014/main" id="{05E8B849-AF51-9B44-815C-3F152121A71D}"/>
                    </a:ext>
                  </a:extLst>
                </p:cNvPr>
                <p:cNvSpPr/>
                <p:nvPr/>
              </p:nvSpPr>
              <p:spPr>
                <a:xfrm>
                  <a:off x="5195762" y="2406240"/>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2</a:t>
                  </a:r>
                </a:p>
              </p:txBody>
            </p:sp>
            <p:sp>
              <p:nvSpPr>
                <p:cNvPr id="99" name="Rounded Rectangle 98">
                  <a:extLst>
                    <a:ext uri="{FF2B5EF4-FFF2-40B4-BE49-F238E27FC236}">
                      <a16:creationId xmlns:a16="http://schemas.microsoft.com/office/drawing/2014/main" id="{C049D712-1DB5-A149-895B-A850A79D5FE1}"/>
                    </a:ext>
                  </a:extLst>
                </p:cNvPr>
                <p:cNvSpPr/>
                <p:nvPr/>
              </p:nvSpPr>
              <p:spPr>
                <a:xfrm>
                  <a:off x="5195762" y="2894685"/>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a:t>
                  </a:r>
                </a:p>
              </p:txBody>
            </p:sp>
            <p:sp>
              <p:nvSpPr>
                <p:cNvPr id="100" name="Rounded Rectangle 99">
                  <a:extLst>
                    <a:ext uri="{FF2B5EF4-FFF2-40B4-BE49-F238E27FC236}">
                      <a16:creationId xmlns:a16="http://schemas.microsoft.com/office/drawing/2014/main" id="{7E420F80-5598-1241-B408-7083C6891CA8}"/>
                    </a:ext>
                  </a:extLst>
                </p:cNvPr>
                <p:cNvSpPr/>
                <p:nvPr/>
              </p:nvSpPr>
              <p:spPr>
                <a:xfrm>
                  <a:off x="5195762" y="3383132"/>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999</a:t>
                  </a:r>
                </a:p>
              </p:txBody>
            </p:sp>
            <p:sp>
              <p:nvSpPr>
                <p:cNvPr id="101" name="Rounded Rectangle 100">
                  <a:extLst>
                    <a:ext uri="{FF2B5EF4-FFF2-40B4-BE49-F238E27FC236}">
                      <a16:creationId xmlns:a16="http://schemas.microsoft.com/office/drawing/2014/main" id="{B1DC66F4-E22E-3C44-B913-D3A230530177}"/>
                    </a:ext>
                  </a:extLst>
                </p:cNvPr>
                <p:cNvSpPr/>
                <p:nvPr/>
              </p:nvSpPr>
              <p:spPr>
                <a:xfrm>
                  <a:off x="5195762" y="1917794"/>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1</a:t>
                  </a:r>
                </a:p>
              </p:txBody>
            </p:sp>
            <p:sp>
              <p:nvSpPr>
                <p:cNvPr id="102" name="Rounded Rectangle 101">
                  <a:extLst>
                    <a:ext uri="{FF2B5EF4-FFF2-40B4-BE49-F238E27FC236}">
                      <a16:creationId xmlns:a16="http://schemas.microsoft.com/office/drawing/2014/main" id="{72CE8302-DD87-9A49-9595-8BC40EE29FFF}"/>
                    </a:ext>
                  </a:extLst>
                </p:cNvPr>
                <p:cNvSpPr/>
                <p:nvPr/>
              </p:nvSpPr>
              <p:spPr>
                <a:xfrm>
                  <a:off x="5195762" y="3871578"/>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1,000</a:t>
                  </a:r>
                </a:p>
              </p:txBody>
            </p:sp>
          </p:grpSp>
          <p:grpSp>
            <p:nvGrpSpPr>
              <p:cNvPr id="73" name="Group 72">
                <a:extLst>
                  <a:ext uri="{FF2B5EF4-FFF2-40B4-BE49-F238E27FC236}">
                    <a16:creationId xmlns:a16="http://schemas.microsoft.com/office/drawing/2014/main" id="{4B790710-FFAF-074D-A9C3-9FC96B0DBB79}"/>
                  </a:ext>
                </a:extLst>
              </p:cNvPr>
              <p:cNvGrpSpPr/>
              <p:nvPr/>
            </p:nvGrpSpPr>
            <p:grpSpPr>
              <a:xfrm>
                <a:off x="5195762" y="4848470"/>
                <a:ext cx="1642178" cy="1363263"/>
                <a:chOff x="5195762" y="4848470"/>
                <a:chExt cx="1642178" cy="1363263"/>
              </a:xfrm>
            </p:grpSpPr>
            <p:sp>
              <p:nvSpPr>
                <p:cNvPr id="95" name="Rounded Rectangle 94">
                  <a:extLst>
                    <a:ext uri="{FF2B5EF4-FFF2-40B4-BE49-F238E27FC236}">
                      <a16:creationId xmlns:a16="http://schemas.microsoft.com/office/drawing/2014/main" id="{4EE458CF-EA7F-2447-97DF-7CCF488B2E83}"/>
                    </a:ext>
                  </a:extLst>
                </p:cNvPr>
                <p:cNvSpPr/>
                <p:nvPr/>
              </p:nvSpPr>
              <p:spPr>
                <a:xfrm>
                  <a:off x="5195762" y="5336916"/>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a:t>
                  </a:r>
                </a:p>
              </p:txBody>
            </p:sp>
            <p:sp>
              <p:nvSpPr>
                <p:cNvPr id="96" name="Rounded Rectangle 95">
                  <a:extLst>
                    <a:ext uri="{FF2B5EF4-FFF2-40B4-BE49-F238E27FC236}">
                      <a16:creationId xmlns:a16="http://schemas.microsoft.com/office/drawing/2014/main" id="{205D930A-1959-0442-AA2D-370F1E7749E4}"/>
                    </a:ext>
                  </a:extLst>
                </p:cNvPr>
                <p:cNvSpPr/>
                <p:nvPr/>
              </p:nvSpPr>
              <p:spPr>
                <a:xfrm>
                  <a:off x="5195762" y="4848470"/>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1</a:t>
                  </a:r>
                </a:p>
              </p:txBody>
            </p:sp>
            <p:sp>
              <p:nvSpPr>
                <p:cNvPr id="97" name="Rounded Rectangle 96">
                  <a:extLst>
                    <a:ext uri="{FF2B5EF4-FFF2-40B4-BE49-F238E27FC236}">
                      <a16:creationId xmlns:a16="http://schemas.microsoft.com/office/drawing/2014/main" id="{00FBD81A-AD99-9648-93BA-1900AF2D1B2C}"/>
                    </a:ext>
                  </a:extLst>
                </p:cNvPr>
                <p:cNvSpPr/>
                <p:nvPr/>
              </p:nvSpPr>
              <p:spPr>
                <a:xfrm>
                  <a:off x="5195762" y="5825364"/>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50</a:t>
                  </a:r>
                </a:p>
              </p:txBody>
            </p:sp>
          </p:grpSp>
          <p:grpSp>
            <p:nvGrpSpPr>
              <p:cNvPr id="74" name="Group 73">
                <a:extLst>
                  <a:ext uri="{FF2B5EF4-FFF2-40B4-BE49-F238E27FC236}">
                    <a16:creationId xmlns:a16="http://schemas.microsoft.com/office/drawing/2014/main" id="{45CC8BA1-6BA6-BB48-A923-0F524423A474}"/>
                  </a:ext>
                </a:extLst>
              </p:cNvPr>
              <p:cNvGrpSpPr/>
              <p:nvPr/>
            </p:nvGrpSpPr>
            <p:grpSpPr>
              <a:xfrm>
                <a:off x="571498" y="2893253"/>
                <a:ext cx="1642178" cy="3317047"/>
                <a:chOff x="571498" y="2893253"/>
                <a:chExt cx="1642178" cy="3317047"/>
              </a:xfrm>
            </p:grpSpPr>
            <p:sp>
              <p:nvSpPr>
                <p:cNvPr id="88" name="Rounded Rectangle 87">
                  <a:extLst>
                    <a:ext uri="{FF2B5EF4-FFF2-40B4-BE49-F238E27FC236}">
                      <a16:creationId xmlns:a16="http://schemas.microsoft.com/office/drawing/2014/main" id="{9C4A73F5-8E7E-6F45-AB76-FBB13564AF6E}"/>
                    </a:ext>
                  </a:extLst>
                </p:cNvPr>
                <p:cNvSpPr/>
                <p:nvPr/>
              </p:nvSpPr>
              <p:spPr>
                <a:xfrm>
                  <a:off x="571498" y="2893253"/>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1</a:t>
                  </a:r>
                </a:p>
              </p:txBody>
            </p:sp>
            <p:sp>
              <p:nvSpPr>
                <p:cNvPr id="89" name="Rounded Rectangle 88">
                  <a:extLst>
                    <a:ext uri="{FF2B5EF4-FFF2-40B4-BE49-F238E27FC236}">
                      <a16:creationId xmlns:a16="http://schemas.microsoft.com/office/drawing/2014/main" id="{B87EC4F2-03FD-2B4E-B9D2-BF1D6ADA9B5F}"/>
                    </a:ext>
                  </a:extLst>
                </p:cNvPr>
                <p:cNvSpPr/>
                <p:nvPr/>
              </p:nvSpPr>
              <p:spPr>
                <a:xfrm>
                  <a:off x="571498" y="3381699"/>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2</a:t>
                  </a:r>
                </a:p>
              </p:txBody>
            </p:sp>
            <p:sp>
              <p:nvSpPr>
                <p:cNvPr id="90" name="Rounded Rectangle 89">
                  <a:extLst>
                    <a:ext uri="{FF2B5EF4-FFF2-40B4-BE49-F238E27FC236}">
                      <a16:creationId xmlns:a16="http://schemas.microsoft.com/office/drawing/2014/main" id="{CD8E08B9-C1FC-444D-A651-29D50C0DB9DF}"/>
                    </a:ext>
                  </a:extLst>
                </p:cNvPr>
                <p:cNvSpPr/>
                <p:nvPr/>
              </p:nvSpPr>
              <p:spPr>
                <a:xfrm>
                  <a:off x="571498" y="4358592"/>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a:t>
                  </a:r>
                </a:p>
              </p:txBody>
            </p:sp>
            <p:sp>
              <p:nvSpPr>
                <p:cNvPr id="91" name="Rounded Rectangle 90">
                  <a:extLst>
                    <a:ext uri="{FF2B5EF4-FFF2-40B4-BE49-F238E27FC236}">
                      <a16:creationId xmlns:a16="http://schemas.microsoft.com/office/drawing/2014/main" id="{700F72B6-CC0B-4644-8C95-94E346A21A1A}"/>
                    </a:ext>
                  </a:extLst>
                </p:cNvPr>
                <p:cNvSpPr/>
                <p:nvPr/>
              </p:nvSpPr>
              <p:spPr>
                <a:xfrm>
                  <a:off x="571498" y="5335483"/>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9,999</a:t>
                  </a:r>
                </a:p>
              </p:txBody>
            </p:sp>
            <p:sp>
              <p:nvSpPr>
                <p:cNvPr id="92" name="Rounded Rectangle 91">
                  <a:extLst>
                    <a:ext uri="{FF2B5EF4-FFF2-40B4-BE49-F238E27FC236}">
                      <a16:creationId xmlns:a16="http://schemas.microsoft.com/office/drawing/2014/main" id="{55B33BD8-D11B-3F4D-B949-15CDF4E48B7C}"/>
                    </a:ext>
                  </a:extLst>
                </p:cNvPr>
                <p:cNvSpPr/>
                <p:nvPr/>
              </p:nvSpPr>
              <p:spPr>
                <a:xfrm>
                  <a:off x="571498" y="3870145"/>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a:t>
                  </a:r>
                </a:p>
              </p:txBody>
            </p:sp>
            <p:sp>
              <p:nvSpPr>
                <p:cNvPr id="93" name="Rounded Rectangle 92">
                  <a:extLst>
                    <a:ext uri="{FF2B5EF4-FFF2-40B4-BE49-F238E27FC236}">
                      <a16:creationId xmlns:a16="http://schemas.microsoft.com/office/drawing/2014/main" id="{6D2DDC5C-40CF-FF49-9CE1-847D514F31E0}"/>
                    </a:ext>
                  </a:extLst>
                </p:cNvPr>
                <p:cNvSpPr/>
                <p:nvPr/>
              </p:nvSpPr>
              <p:spPr>
                <a:xfrm>
                  <a:off x="571498" y="4847037"/>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a:t>
                  </a:r>
                </a:p>
              </p:txBody>
            </p:sp>
            <p:sp>
              <p:nvSpPr>
                <p:cNvPr id="94" name="Rounded Rectangle 93">
                  <a:extLst>
                    <a:ext uri="{FF2B5EF4-FFF2-40B4-BE49-F238E27FC236}">
                      <a16:creationId xmlns:a16="http://schemas.microsoft.com/office/drawing/2014/main" id="{2142F056-2501-6740-9870-1058A6890664}"/>
                    </a:ext>
                  </a:extLst>
                </p:cNvPr>
                <p:cNvSpPr/>
                <p:nvPr/>
              </p:nvSpPr>
              <p:spPr>
                <a:xfrm>
                  <a:off x="571498" y="5823931"/>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10,000</a:t>
                  </a:r>
                </a:p>
              </p:txBody>
            </p:sp>
          </p:grpSp>
          <p:grpSp>
            <p:nvGrpSpPr>
              <p:cNvPr id="75" name="Group 74">
                <a:extLst>
                  <a:ext uri="{FF2B5EF4-FFF2-40B4-BE49-F238E27FC236}">
                    <a16:creationId xmlns:a16="http://schemas.microsoft.com/office/drawing/2014/main" id="{79799D0C-1907-954E-8766-A01E6F3D7607}"/>
                  </a:ext>
                </a:extLst>
              </p:cNvPr>
              <p:cNvGrpSpPr/>
              <p:nvPr/>
            </p:nvGrpSpPr>
            <p:grpSpPr>
              <a:xfrm>
                <a:off x="2881725" y="3629066"/>
                <a:ext cx="1642940" cy="1854641"/>
                <a:chOff x="2883630" y="3629066"/>
                <a:chExt cx="1642940" cy="1854641"/>
              </a:xfrm>
            </p:grpSpPr>
            <p:sp>
              <p:nvSpPr>
                <p:cNvPr id="84" name="Rounded Rectangle 83">
                  <a:extLst>
                    <a:ext uri="{FF2B5EF4-FFF2-40B4-BE49-F238E27FC236}">
                      <a16:creationId xmlns:a16="http://schemas.microsoft.com/office/drawing/2014/main" id="{58CBD4C8-CBD4-424A-BC3D-55AD9297A835}"/>
                    </a:ext>
                  </a:extLst>
                </p:cNvPr>
                <p:cNvSpPr/>
                <p:nvPr/>
              </p:nvSpPr>
              <p:spPr>
                <a:xfrm>
                  <a:off x="2884392" y="5097338"/>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100</a:t>
                  </a:r>
                </a:p>
              </p:txBody>
            </p:sp>
            <p:sp>
              <p:nvSpPr>
                <p:cNvPr id="85" name="Rounded Rectangle 84">
                  <a:extLst>
                    <a:ext uri="{FF2B5EF4-FFF2-40B4-BE49-F238E27FC236}">
                      <a16:creationId xmlns:a16="http://schemas.microsoft.com/office/drawing/2014/main" id="{CC4D961E-B23E-094E-9912-E0DD4763F8F3}"/>
                    </a:ext>
                  </a:extLst>
                </p:cNvPr>
                <p:cNvSpPr/>
                <p:nvPr/>
              </p:nvSpPr>
              <p:spPr>
                <a:xfrm>
                  <a:off x="2884392" y="4608893"/>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a:t>
                  </a:r>
                </a:p>
              </p:txBody>
            </p:sp>
            <p:sp>
              <p:nvSpPr>
                <p:cNvPr id="86" name="Rounded Rectangle 85">
                  <a:extLst>
                    <a:ext uri="{FF2B5EF4-FFF2-40B4-BE49-F238E27FC236}">
                      <a16:creationId xmlns:a16="http://schemas.microsoft.com/office/drawing/2014/main" id="{B76F59B5-6C6B-4F45-A610-85DF14F70B32}"/>
                    </a:ext>
                  </a:extLst>
                </p:cNvPr>
                <p:cNvSpPr/>
                <p:nvPr/>
              </p:nvSpPr>
              <p:spPr>
                <a:xfrm>
                  <a:off x="2883630" y="4120444"/>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2</a:t>
                  </a:r>
                </a:p>
              </p:txBody>
            </p:sp>
            <p:sp>
              <p:nvSpPr>
                <p:cNvPr id="87" name="Rounded Rectangle 86">
                  <a:extLst>
                    <a:ext uri="{FF2B5EF4-FFF2-40B4-BE49-F238E27FC236}">
                      <a16:creationId xmlns:a16="http://schemas.microsoft.com/office/drawing/2014/main" id="{50D4C592-7211-7845-99C4-A731A4FA0526}"/>
                    </a:ext>
                  </a:extLst>
                </p:cNvPr>
                <p:cNvSpPr/>
                <p:nvPr/>
              </p:nvSpPr>
              <p:spPr>
                <a:xfrm>
                  <a:off x="2883630" y="3629066"/>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1</a:t>
                  </a:r>
                </a:p>
              </p:txBody>
            </p:sp>
          </p:grpSp>
          <p:grpSp>
            <p:nvGrpSpPr>
              <p:cNvPr id="76" name="Group 75">
                <a:extLst>
                  <a:ext uri="{FF2B5EF4-FFF2-40B4-BE49-F238E27FC236}">
                    <a16:creationId xmlns:a16="http://schemas.microsoft.com/office/drawing/2014/main" id="{2B661DFC-C8F0-884A-8BA4-B6B33568B61F}"/>
                  </a:ext>
                </a:extLst>
              </p:cNvPr>
              <p:cNvGrpSpPr/>
              <p:nvPr/>
            </p:nvGrpSpPr>
            <p:grpSpPr>
              <a:xfrm>
                <a:off x="7510180" y="1917794"/>
                <a:ext cx="1642178" cy="2340153"/>
                <a:chOff x="7510180" y="1917794"/>
                <a:chExt cx="1642178" cy="2340153"/>
              </a:xfrm>
            </p:grpSpPr>
            <p:sp>
              <p:nvSpPr>
                <p:cNvPr id="77" name="Rounded Rectangle 76">
                  <a:extLst>
                    <a:ext uri="{FF2B5EF4-FFF2-40B4-BE49-F238E27FC236}">
                      <a16:creationId xmlns:a16="http://schemas.microsoft.com/office/drawing/2014/main" id="{2BE9CD6C-6413-8F43-B25D-A50D7F6E4859}"/>
                    </a:ext>
                  </a:extLst>
                </p:cNvPr>
                <p:cNvSpPr/>
                <p:nvPr/>
              </p:nvSpPr>
              <p:spPr>
                <a:xfrm>
                  <a:off x="7510180" y="2406240"/>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2</a:t>
                  </a:r>
                </a:p>
              </p:txBody>
            </p:sp>
            <p:sp>
              <p:nvSpPr>
                <p:cNvPr id="80" name="Rounded Rectangle 79">
                  <a:extLst>
                    <a:ext uri="{FF2B5EF4-FFF2-40B4-BE49-F238E27FC236}">
                      <a16:creationId xmlns:a16="http://schemas.microsoft.com/office/drawing/2014/main" id="{83BBF997-E8E6-1F4F-8D0C-10760E1BF8DC}"/>
                    </a:ext>
                  </a:extLst>
                </p:cNvPr>
                <p:cNvSpPr/>
                <p:nvPr/>
              </p:nvSpPr>
              <p:spPr>
                <a:xfrm>
                  <a:off x="7510180" y="2894685"/>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a:t>
                  </a:r>
                </a:p>
              </p:txBody>
            </p:sp>
            <p:sp>
              <p:nvSpPr>
                <p:cNvPr id="81" name="Rounded Rectangle 80">
                  <a:extLst>
                    <a:ext uri="{FF2B5EF4-FFF2-40B4-BE49-F238E27FC236}">
                      <a16:creationId xmlns:a16="http://schemas.microsoft.com/office/drawing/2014/main" id="{FF4A3605-9CBF-4249-A837-55B6E926F8E9}"/>
                    </a:ext>
                  </a:extLst>
                </p:cNvPr>
                <p:cNvSpPr/>
                <p:nvPr/>
              </p:nvSpPr>
              <p:spPr>
                <a:xfrm>
                  <a:off x="7510180" y="3383132"/>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1,999</a:t>
                  </a:r>
                </a:p>
              </p:txBody>
            </p:sp>
            <p:sp>
              <p:nvSpPr>
                <p:cNvPr id="82" name="Rounded Rectangle 81">
                  <a:extLst>
                    <a:ext uri="{FF2B5EF4-FFF2-40B4-BE49-F238E27FC236}">
                      <a16:creationId xmlns:a16="http://schemas.microsoft.com/office/drawing/2014/main" id="{E2EE3AD0-61C6-AC44-9B6C-A1EDB7E0E9E3}"/>
                    </a:ext>
                  </a:extLst>
                </p:cNvPr>
                <p:cNvSpPr/>
                <p:nvPr/>
              </p:nvSpPr>
              <p:spPr>
                <a:xfrm>
                  <a:off x="7510180" y="1917794"/>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1</a:t>
                  </a:r>
                </a:p>
              </p:txBody>
            </p:sp>
            <p:sp>
              <p:nvSpPr>
                <p:cNvPr id="83" name="Rounded Rectangle 82">
                  <a:extLst>
                    <a:ext uri="{FF2B5EF4-FFF2-40B4-BE49-F238E27FC236}">
                      <a16:creationId xmlns:a16="http://schemas.microsoft.com/office/drawing/2014/main" id="{820FF4CC-E1E4-0946-A325-90231BBA6501}"/>
                    </a:ext>
                  </a:extLst>
                </p:cNvPr>
                <p:cNvSpPr/>
                <p:nvPr/>
              </p:nvSpPr>
              <p:spPr>
                <a:xfrm>
                  <a:off x="7510180" y="3871578"/>
                  <a:ext cx="1642178"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tx1"/>
                      </a:solidFill>
                    </a:rPr>
                    <a:t>2,000</a:t>
                  </a:r>
                </a:p>
              </p:txBody>
            </p:sp>
          </p:grpSp>
        </p:grpSp>
      </p:grpSp>
      <p:sp>
        <p:nvSpPr>
          <p:cNvPr id="10" name="Title 9">
            <a:extLst>
              <a:ext uri="{FF2B5EF4-FFF2-40B4-BE49-F238E27FC236}">
                <a16:creationId xmlns:a16="http://schemas.microsoft.com/office/drawing/2014/main" id="{4455B344-59C5-5E45-B843-54CE301289ED}"/>
              </a:ext>
            </a:extLst>
          </p:cNvPr>
          <p:cNvSpPr>
            <a:spLocks noGrp="1"/>
          </p:cNvSpPr>
          <p:nvPr>
            <p:ph type="title"/>
          </p:nvPr>
        </p:nvSpPr>
        <p:spPr/>
        <p:txBody>
          <a:bodyPr/>
          <a:lstStyle/>
          <a:p>
            <a:endParaRPr lang="en-US"/>
          </a:p>
        </p:txBody>
      </p:sp>
      <p:sp>
        <p:nvSpPr>
          <p:cNvPr id="12" name="Text Placeholder 11">
            <a:extLst>
              <a:ext uri="{FF2B5EF4-FFF2-40B4-BE49-F238E27FC236}">
                <a16:creationId xmlns:a16="http://schemas.microsoft.com/office/drawing/2014/main" id="{B3D493B8-26B7-E04C-AFE6-3B8D14FB946E}"/>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4739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Review of Vantage Internals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377E0C6-EA40-4949-84AE-C69C811D8FD5}"/>
              </a:ext>
            </a:extLst>
          </p:cNvPr>
          <p:cNvPicPr>
            <a:picLocks noChangeAspect="1"/>
          </p:cNvPicPr>
          <p:nvPr/>
        </p:nvPicPr>
        <p:blipFill rotWithShape="1">
          <a:blip r:embed="rId3"/>
          <a:srcRect l="11063" t="39896" r="10224" b="1028"/>
          <a:stretch/>
        </p:blipFill>
        <p:spPr>
          <a:xfrm flipH="1">
            <a:off x="305352" y="314891"/>
            <a:ext cx="11581296" cy="5794507"/>
          </a:xfrm>
          <a:prstGeom prst="rect">
            <a:avLst/>
          </a:prstGeom>
        </p:spPr>
      </p:pic>
      <p:sp>
        <p:nvSpPr>
          <p:cNvPr id="2" name="Rectangle 1">
            <a:extLst>
              <a:ext uri="{FF2B5EF4-FFF2-40B4-BE49-F238E27FC236}">
                <a16:creationId xmlns:a16="http://schemas.microsoft.com/office/drawing/2014/main" id="{C7F6F718-A8BB-2A41-81C3-7E7A2E6A1660}"/>
              </a:ext>
            </a:extLst>
          </p:cNvPr>
          <p:cNvSpPr/>
          <p:nvPr/>
        </p:nvSpPr>
        <p:spPr>
          <a:xfrm>
            <a:off x="305352" y="314890"/>
            <a:ext cx="11570494" cy="5794507"/>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571500" y="3901129"/>
            <a:ext cx="11048274" cy="499347"/>
          </a:xfrm>
        </p:spPr>
        <p:txBody>
          <a:bodyPr/>
          <a:lstStyle/>
          <a:p>
            <a:pPr algn="ctr"/>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571500" y="2480650"/>
            <a:ext cx="11045190" cy="1253565"/>
          </a:xfrm>
        </p:spPr>
        <p:txBody>
          <a:bodyPr/>
          <a:lstStyle/>
          <a:p>
            <a:pPr algn="ctr"/>
            <a:r>
              <a:rPr lang="en-US" sz="4400">
                <a:solidFill>
                  <a:schemeClr val="bg1"/>
                </a:solidFill>
              </a:rPr>
              <a:t>BigQuery Architecture</a:t>
            </a:r>
            <a:br>
              <a:rPr lang="en-US" sz="4400">
                <a:solidFill>
                  <a:schemeClr val="bg1"/>
                </a:solidFill>
              </a:rPr>
            </a:br>
            <a:r>
              <a:rPr lang="en-US" sz="4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1904" r="55130" b="11478"/>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DE709EBCB70F4DA8DBA7D5A04B4D51" ma:contentTypeVersion="4" ma:contentTypeDescription="Create a new document." ma:contentTypeScope="" ma:versionID="f122343184582670f2eebc1603ba628d">
  <xsd:schema xmlns:xsd="http://www.w3.org/2001/XMLSchema" xmlns:xs="http://www.w3.org/2001/XMLSchema" xmlns:p="http://schemas.microsoft.com/office/2006/metadata/properties" xmlns:ns2="57501684-a273-4053-8e43-d403ff5d0ca7" xmlns:ns3="93641cd6-9a74-444e-bc2a-a46d755312a7" targetNamespace="http://schemas.microsoft.com/office/2006/metadata/properties" ma:root="true" ma:fieldsID="a6ce49ceac8b5bebbedcb992bc43f234" ns2:_="" ns3:_="">
    <xsd:import namespace="57501684-a273-4053-8e43-d403ff5d0ca7"/>
    <xsd:import namespace="93641cd6-9a74-444e-bc2a-a46d755312a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501684-a273-4053-8e43-d403ff5d0ca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3641cd6-9a74-444e-bc2a-a46d755312a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F0216A-0CD6-4FCC-8FB0-4311C84054F6}">
  <ds:schemaRefs>
    <ds:schemaRef ds:uri="57501684-a273-4053-8e43-d403ff5d0ca7"/>
    <ds:schemaRef ds:uri="93641cd6-9a74-444e-bc2a-a46d755312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3.xml><?xml version="1.0" encoding="utf-8"?>
<ds:datastoreItem xmlns:ds="http://schemas.openxmlformats.org/officeDocument/2006/customXml" ds:itemID="{1F666DFB-A4FA-4B17-89E3-CF93DA0799CC}">
  <ds:schemaRefs>
    <ds:schemaRef ds:uri="http://schemas.microsoft.com/office/infopath/2007/PartnerControls"/>
    <ds:schemaRef ds:uri="http://schemas.openxmlformats.org/package/2006/metadata/core-properties"/>
    <ds:schemaRef ds:uri="http://schemas.microsoft.com/office/2006/metadata/properties"/>
    <ds:schemaRef ds:uri="93641cd6-9a74-444e-bc2a-a46d755312a7"/>
    <ds:schemaRef ds:uri="http://schemas.microsoft.com/office/2006/documentManagement/types"/>
    <ds:schemaRef ds:uri="57501684-a273-4053-8e43-d403ff5d0ca7"/>
    <ds:schemaRef ds:uri="http://purl.org/dc/terms/"/>
    <ds:schemaRef ds:uri="http://www.w3.org/XML/1998/namespace"/>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Theme1</Template>
  <TotalTime>1277</TotalTime>
  <Words>5193</Words>
  <Application>Microsoft Macintosh PowerPoint</Application>
  <PresentationFormat>Widescreen</PresentationFormat>
  <Paragraphs>856</Paragraphs>
  <Slides>46</Slides>
  <Notes>25</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Review of Vantage Internals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Key System Metrics</vt:lpstr>
      <vt:lpstr>System Analysis</vt:lpstr>
      <vt:lpstr>PowerPoint Presentation</vt:lpstr>
      <vt:lpstr>PowerPoint Presentation</vt:lpstr>
      <vt:lpstr>Ingress and Egress Issues</vt:lpstr>
      <vt:lpstr>Daily Data Transfers</vt:lpstr>
      <vt:lpstr>Daily Data Transfers</vt:lpstr>
      <vt:lpstr>PowerPoint Presentation</vt:lpstr>
      <vt:lpstr>Architectural Limitations for BigQuery</vt:lpstr>
      <vt:lpstr>Daily Queries Throughput</vt:lpstr>
      <vt:lpstr>Daily Queries Throughput</vt:lpstr>
      <vt:lpstr>JOIN Complexity</vt:lpstr>
      <vt:lpstr>JOIN Frequency</vt:lpstr>
      <vt:lpstr>Table Size &gt; 10GB</vt:lpstr>
      <vt:lpstr>Table Size &gt; 10GB</vt:lpstr>
      <vt:lpstr>Applications and Data Extracts</vt:lpstr>
      <vt:lpstr>Applications and Data Extracts</vt:lpstr>
      <vt:lpstr>PowerPoint Presentation</vt:lpstr>
      <vt:lpstr>Understanding Platform Limitations</vt:lpstr>
      <vt:lpstr>Number of Tables Having &gt; 1500 Insert/Update/Delete</vt:lpstr>
      <vt:lpstr>Number of Tables Having &gt; 1500 Insert/Update/Delete</vt:lpstr>
      <vt:lpstr>Databases with Most Frequent INSERTS/UPDATES/DELETES</vt:lpstr>
      <vt:lpstr>Databases with Most Frequent INSERTS/UPDATES/DELETES</vt:lpstr>
      <vt:lpstr>PowerPoint Presentation</vt:lpstr>
      <vt:lpstr>PowerPoint Presentation</vt:lpstr>
      <vt:lpstr>PowerPoint Presentation</vt:lpstr>
      <vt:lpstr>PowerPoint Presentation</vt:lpstr>
      <vt:lpstr>PowerPoint Presentation</vt:lpstr>
      <vt:lpstr>Vantage Value Delivery </vt:lpstr>
      <vt:lpstr>Teradata + Public Cloud = Lowest Risk, Fastest Time to Value </vt:lpstr>
      <vt:lpstr>Questions and Answers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40</cp:revision>
  <dcterms:created xsi:type="dcterms:W3CDTF">2018-10-02T19:26:28Z</dcterms:created>
  <dcterms:modified xsi:type="dcterms:W3CDTF">2021-02-10T20:02:48Z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0x010100A2DE709EBCB70F4DA8DBA7D5A04B4D51</vt:lpwstr>
  </property>
</Properties>
</file>